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66" r:id="rId5"/>
    <p:sldId id="265" r:id="rId6"/>
    <p:sldId id="260" r:id="rId7"/>
    <p:sldId id="264"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89273" autoAdjust="0"/>
  </p:normalViewPr>
  <p:slideViewPr>
    <p:cSldViewPr snapToGrid="0">
      <p:cViewPr varScale="1">
        <p:scale>
          <a:sx n="60" d="100"/>
          <a:sy n="60" d="100"/>
        </p:scale>
        <p:origin x="820" y="28"/>
      </p:cViewPr>
      <p:guideLst/>
    </p:cSldViewPr>
  </p:slideViewPr>
  <p:notesTextViewPr>
    <p:cViewPr>
      <p:scale>
        <a:sx n="1" d="1"/>
        <a:sy n="1" d="1"/>
      </p:scale>
      <p:origin x="0" y="0"/>
    </p:cViewPr>
  </p:notesTextViewPr>
  <p:sorterViewPr>
    <p:cViewPr>
      <p:scale>
        <a:sx n="100" d="100"/>
        <a:sy n="100" d="100"/>
      </p:scale>
      <p:origin x="0" y="-42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E2E94-30EC-404E-84B2-51BE850FC20C}" type="datetimeFigureOut">
              <a:rPr lang="en-US" smtClean="0"/>
              <a:t>3/31/2021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70BB2-D32B-4A0A-98F6-93B63B2BE54E}" type="slidenum">
              <a:rPr lang="en-US" smtClean="0"/>
              <a:t>‹#›</a:t>
            </a:fld>
            <a:endParaRPr lang="en-US" dirty="0"/>
          </a:p>
        </p:txBody>
      </p:sp>
    </p:spTree>
    <p:extLst>
      <p:ext uri="{BB962C8B-B14F-4D97-AF65-F5344CB8AC3E}">
        <p14:creationId xmlns:p14="http://schemas.microsoft.com/office/powerpoint/2010/main" val="265372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 My name is Jonathan Romero, and I will be speaking to you all about the Bioremediation of Insensitive munitions compounds. My mentors are Dr. Erika Rios and Dr. Reyes Sierra of the ChEE Department. Next slide.</a:t>
            </a:r>
          </a:p>
        </p:txBody>
      </p:sp>
      <p:sp>
        <p:nvSpPr>
          <p:cNvPr id="4" name="Slide Number Placeholder 3"/>
          <p:cNvSpPr>
            <a:spLocks noGrp="1"/>
          </p:cNvSpPr>
          <p:nvPr>
            <p:ph type="sldNum" sz="quarter" idx="5"/>
          </p:nvPr>
        </p:nvSpPr>
        <p:spPr/>
        <p:txBody>
          <a:bodyPr/>
          <a:lstStyle/>
          <a:p>
            <a:fld id="{1B270BB2-D32B-4A0A-98F6-93B63B2BE54E}" type="slidenum">
              <a:rPr lang="en-US" smtClean="0"/>
              <a:t>1</a:t>
            </a:fld>
            <a:endParaRPr lang="en-US" dirty="0"/>
          </a:p>
        </p:txBody>
      </p:sp>
    </p:spTree>
    <p:extLst>
      <p:ext uri="{BB962C8B-B14F-4D97-AF65-F5344CB8AC3E}">
        <p14:creationId xmlns:p14="http://schemas.microsoft.com/office/powerpoint/2010/main" val="23968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Dr. Reyes Sierra and Dr. Erika Rios for the opportunity to be part of this research project, as well as the Arizona Space Grant Consortium. Thank you!</a:t>
            </a:r>
          </a:p>
        </p:txBody>
      </p:sp>
      <p:sp>
        <p:nvSpPr>
          <p:cNvPr id="4" name="Slide Number Placeholder 3"/>
          <p:cNvSpPr>
            <a:spLocks noGrp="1"/>
          </p:cNvSpPr>
          <p:nvPr>
            <p:ph type="sldNum" sz="quarter" idx="5"/>
          </p:nvPr>
        </p:nvSpPr>
        <p:spPr/>
        <p:txBody>
          <a:bodyPr/>
          <a:lstStyle/>
          <a:p>
            <a:fld id="{1B270BB2-D32B-4A0A-98F6-93B63B2BE54E}" type="slidenum">
              <a:rPr lang="en-US" smtClean="0"/>
              <a:t>10</a:t>
            </a:fld>
            <a:endParaRPr lang="en-US" dirty="0"/>
          </a:p>
        </p:txBody>
      </p:sp>
    </p:spTree>
    <p:extLst>
      <p:ext uri="{BB962C8B-B14F-4D97-AF65-F5344CB8AC3E}">
        <p14:creationId xmlns:p14="http://schemas.microsoft.com/office/powerpoint/2010/main" val="336651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main issue. Common explosives are being replaced by these emerging compounds known as Insensitive Munitions Compounds. RDX and TNT are some of the main compounds being replaced by these IMC’s, as these compounds have a higher chance of having an unwanted explosion. (3-nitro-1,2,4-triazol-5-one)NTO is the main replacement, but has become a widespread issue in the United States because it is actually more hazardous to soils and groundwater. The map below shows the regions at which certain corporations and military bases that have become aware of the issue and are working to fix the problem. Next slide.</a:t>
            </a:r>
          </a:p>
        </p:txBody>
      </p:sp>
      <p:sp>
        <p:nvSpPr>
          <p:cNvPr id="4" name="Slide Number Placeholder 3"/>
          <p:cNvSpPr>
            <a:spLocks noGrp="1"/>
          </p:cNvSpPr>
          <p:nvPr>
            <p:ph type="sldNum" sz="quarter" idx="5"/>
          </p:nvPr>
        </p:nvSpPr>
        <p:spPr/>
        <p:txBody>
          <a:bodyPr/>
          <a:lstStyle/>
          <a:p>
            <a:fld id="{1B270BB2-D32B-4A0A-98F6-93B63B2BE54E}" type="slidenum">
              <a:rPr lang="en-US" smtClean="0"/>
              <a:t>2</a:t>
            </a:fld>
            <a:endParaRPr lang="en-US" dirty="0"/>
          </a:p>
        </p:txBody>
      </p:sp>
    </p:spTree>
    <p:extLst>
      <p:ext uri="{BB962C8B-B14F-4D97-AF65-F5344CB8AC3E}">
        <p14:creationId xmlns:p14="http://schemas.microsoft.com/office/powerpoint/2010/main" val="309925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objective is split into two main parts. One is to show that NTO can mineralize in soil reactors under different redox conditions, and the other is to show that an enrichment culture of the mineralized form of NTO, ATO, (3-amino-1,2,4-triazol -5-one) can thrive in soil and ideally degrade ATO. Diagram shows a simple redox reaction and conditions at which the compounds are degraded. Next slide. </a:t>
            </a:r>
          </a:p>
        </p:txBody>
      </p:sp>
      <p:sp>
        <p:nvSpPr>
          <p:cNvPr id="4" name="Slide Number Placeholder 3"/>
          <p:cNvSpPr>
            <a:spLocks noGrp="1"/>
          </p:cNvSpPr>
          <p:nvPr>
            <p:ph type="sldNum" sz="quarter" idx="5"/>
          </p:nvPr>
        </p:nvSpPr>
        <p:spPr/>
        <p:txBody>
          <a:bodyPr/>
          <a:lstStyle/>
          <a:p>
            <a:fld id="{1B270BB2-D32B-4A0A-98F6-93B63B2BE54E}" type="slidenum">
              <a:rPr lang="en-US" smtClean="0"/>
              <a:t>3</a:t>
            </a:fld>
            <a:endParaRPr lang="en-US" dirty="0"/>
          </a:p>
        </p:txBody>
      </p:sp>
    </p:spTree>
    <p:extLst>
      <p:ext uri="{BB962C8B-B14F-4D97-AF65-F5344CB8AC3E}">
        <p14:creationId xmlns:p14="http://schemas.microsoft.com/office/powerpoint/2010/main" val="165136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this, batch assays were conducted in serum bottles. These assays were completed in two main phases. Phase 1 was to fully attain degradation of both ATO and NTO under their specific conditions. Phase 2 was to complete sequential biodegradation between the reactors to attain 100% removal of both NTO and ATO. Bioreactors themselves are being operated via continuous flow. Next slide</a:t>
            </a:r>
          </a:p>
        </p:txBody>
      </p:sp>
      <p:sp>
        <p:nvSpPr>
          <p:cNvPr id="4" name="Slide Number Placeholder 3"/>
          <p:cNvSpPr>
            <a:spLocks noGrp="1"/>
          </p:cNvSpPr>
          <p:nvPr>
            <p:ph type="sldNum" sz="quarter" idx="5"/>
          </p:nvPr>
        </p:nvSpPr>
        <p:spPr/>
        <p:txBody>
          <a:bodyPr/>
          <a:lstStyle/>
          <a:p>
            <a:fld id="{1B270BB2-D32B-4A0A-98F6-93B63B2BE54E}" type="slidenum">
              <a:rPr lang="en-US" smtClean="0"/>
              <a:t>4</a:t>
            </a:fld>
            <a:endParaRPr lang="en-US" dirty="0"/>
          </a:p>
        </p:txBody>
      </p:sp>
    </p:spTree>
    <p:extLst>
      <p:ext uri="{BB962C8B-B14F-4D97-AF65-F5344CB8AC3E}">
        <p14:creationId xmlns:p14="http://schemas.microsoft.com/office/powerpoint/2010/main" val="121323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schematic/picture of the bioreactors I worked with. On the top left, you see the ATO bioreactor, and on the top right you see the NTO bioreactor. Essentially sand and soil were packed into columns, and set up so that the NTO bioreactor would undergo anaerobic conditions and ATO would undergo aerobic conditions. Next slide</a:t>
            </a:r>
          </a:p>
        </p:txBody>
      </p:sp>
      <p:sp>
        <p:nvSpPr>
          <p:cNvPr id="4" name="Slide Number Placeholder 3"/>
          <p:cNvSpPr>
            <a:spLocks noGrp="1"/>
          </p:cNvSpPr>
          <p:nvPr>
            <p:ph type="sldNum" sz="quarter" idx="5"/>
          </p:nvPr>
        </p:nvSpPr>
        <p:spPr/>
        <p:txBody>
          <a:bodyPr/>
          <a:lstStyle/>
          <a:p>
            <a:fld id="{1B270BB2-D32B-4A0A-98F6-93B63B2BE54E}" type="slidenum">
              <a:rPr lang="en-US" smtClean="0"/>
              <a:t>5</a:t>
            </a:fld>
            <a:endParaRPr lang="en-US" dirty="0"/>
          </a:p>
        </p:txBody>
      </p:sp>
    </p:spTree>
    <p:extLst>
      <p:ext uri="{BB962C8B-B14F-4D97-AF65-F5344CB8AC3E}">
        <p14:creationId xmlns:p14="http://schemas.microsoft.com/office/powerpoint/2010/main" val="65454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Phase 1, we can see that we achieved 100% removal of NTO from the anaerobic batch assay, but ATO was hardly removed at all. This lead to Phase 2 of experimentation, bio-augmenting the soil with ATO-EC. Next slide.</a:t>
            </a:r>
          </a:p>
        </p:txBody>
      </p:sp>
      <p:sp>
        <p:nvSpPr>
          <p:cNvPr id="4" name="Slide Number Placeholder 3"/>
          <p:cNvSpPr>
            <a:spLocks noGrp="1"/>
          </p:cNvSpPr>
          <p:nvPr>
            <p:ph type="sldNum" sz="quarter" idx="5"/>
          </p:nvPr>
        </p:nvSpPr>
        <p:spPr/>
        <p:txBody>
          <a:bodyPr/>
          <a:lstStyle/>
          <a:p>
            <a:fld id="{1B270BB2-D32B-4A0A-98F6-93B63B2BE54E}" type="slidenum">
              <a:rPr lang="en-US" smtClean="0"/>
              <a:t>6</a:t>
            </a:fld>
            <a:endParaRPr lang="en-US" dirty="0"/>
          </a:p>
        </p:txBody>
      </p:sp>
    </p:spTree>
    <p:extLst>
      <p:ext uri="{BB962C8B-B14F-4D97-AF65-F5344CB8AC3E}">
        <p14:creationId xmlns:p14="http://schemas.microsoft.com/office/powerpoint/2010/main" val="181344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even after bioaugmentation, ATO was not able to be degraded. We additionally tried recirculating the influent and the EC to promote the ATO-EC degrading bacteria, yet there have not been any promising results. Next slide</a:t>
            </a:r>
          </a:p>
        </p:txBody>
      </p:sp>
      <p:sp>
        <p:nvSpPr>
          <p:cNvPr id="4" name="Slide Number Placeholder 3"/>
          <p:cNvSpPr>
            <a:spLocks noGrp="1"/>
          </p:cNvSpPr>
          <p:nvPr>
            <p:ph type="sldNum" sz="quarter" idx="5"/>
          </p:nvPr>
        </p:nvSpPr>
        <p:spPr/>
        <p:txBody>
          <a:bodyPr/>
          <a:lstStyle/>
          <a:p>
            <a:fld id="{1B270BB2-D32B-4A0A-98F6-93B63B2BE54E}" type="slidenum">
              <a:rPr lang="en-US" smtClean="0"/>
              <a:t>7</a:t>
            </a:fld>
            <a:endParaRPr lang="en-US" dirty="0"/>
          </a:p>
        </p:txBody>
      </p:sp>
    </p:spTree>
    <p:extLst>
      <p:ext uri="{BB962C8B-B14F-4D97-AF65-F5344CB8AC3E}">
        <p14:creationId xmlns:p14="http://schemas.microsoft.com/office/powerpoint/2010/main" val="4601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a basic interpretation, NTO can be degraded quite simply by the soil microbes </a:t>
            </a:r>
            <a:r>
              <a:rPr lang="en-US" b="1" i="1" dirty="0">
                <a:solidFill>
                  <a:srgbClr val="FF0000"/>
                </a:solidFill>
              </a:rPr>
              <a:t>in both batch assays and the NTO-degrading</a:t>
            </a:r>
            <a:r>
              <a:rPr lang="en-US" b="1" i="1" baseline="0" dirty="0">
                <a:solidFill>
                  <a:srgbClr val="FF0000"/>
                </a:solidFill>
              </a:rPr>
              <a:t> reactor</a:t>
            </a:r>
            <a:r>
              <a:rPr lang="en-US" dirty="0"/>
              <a:t>. ATO is far more difficult to degrade. A few things to consider looking forward is that the enrichment culture we are using may or may not be able to work in the soil. Also, dissolved oxygen in the soil may be a limiting factor. There may not be enough O2 in the column to help attenuate the degradation of ATO. Next slide.</a:t>
            </a:r>
          </a:p>
        </p:txBody>
      </p:sp>
      <p:sp>
        <p:nvSpPr>
          <p:cNvPr id="4" name="Slide Number Placeholder 3"/>
          <p:cNvSpPr>
            <a:spLocks noGrp="1"/>
          </p:cNvSpPr>
          <p:nvPr>
            <p:ph type="sldNum" sz="quarter" idx="5"/>
          </p:nvPr>
        </p:nvSpPr>
        <p:spPr/>
        <p:txBody>
          <a:bodyPr/>
          <a:lstStyle/>
          <a:p>
            <a:fld id="{1B270BB2-D32B-4A0A-98F6-93B63B2BE54E}" type="slidenum">
              <a:rPr lang="en-US" smtClean="0"/>
              <a:t>8</a:t>
            </a:fld>
            <a:endParaRPr lang="en-US" dirty="0"/>
          </a:p>
        </p:txBody>
      </p:sp>
    </p:spTree>
    <p:extLst>
      <p:ext uri="{BB962C8B-B14F-4D97-AF65-F5344CB8AC3E}">
        <p14:creationId xmlns:p14="http://schemas.microsoft.com/office/powerpoint/2010/main" val="55631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have found from batch bioassays that there are some unique bacteria that can degrade these IMCs into the inert products. NTO is easily degradable in soil, but ATO is much more difficult. More research needs to be made to demonstrate ATO biodegradation. </a:t>
            </a:r>
          </a:p>
          <a:p>
            <a:r>
              <a:rPr lang="en-US" dirty="0"/>
              <a:t>Demonstrations of these mineralization's in soil is important as they help model real bioremediation occurring in the natural soils. Next slide.</a:t>
            </a:r>
          </a:p>
        </p:txBody>
      </p:sp>
      <p:sp>
        <p:nvSpPr>
          <p:cNvPr id="4" name="Slide Number Placeholder 3"/>
          <p:cNvSpPr>
            <a:spLocks noGrp="1"/>
          </p:cNvSpPr>
          <p:nvPr>
            <p:ph type="sldNum" sz="quarter" idx="5"/>
          </p:nvPr>
        </p:nvSpPr>
        <p:spPr/>
        <p:txBody>
          <a:bodyPr/>
          <a:lstStyle/>
          <a:p>
            <a:fld id="{1B270BB2-D32B-4A0A-98F6-93B63B2BE54E}" type="slidenum">
              <a:rPr lang="en-US" smtClean="0"/>
              <a:t>9</a:t>
            </a:fld>
            <a:endParaRPr lang="en-US" dirty="0"/>
          </a:p>
        </p:txBody>
      </p:sp>
    </p:spTree>
    <p:extLst>
      <p:ext uri="{BB962C8B-B14F-4D97-AF65-F5344CB8AC3E}">
        <p14:creationId xmlns:p14="http://schemas.microsoft.com/office/powerpoint/2010/main" val="443381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411C62D-3107-4D29-841A-BC07C5B770AD}" type="datetime1">
              <a:rPr lang="en-US" smtClean="0"/>
              <a:t>3/31/2021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FBB24938-D6A4-49A0-9464-2E366504C42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768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7E5131-6C61-4768-AC33-67082562C109}" type="datetime1">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24938-D6A4-49A0-9464-2E366504C428}" type="slidenum">
              <a:rPr lang="en-US" smtClean="0"/>
              <a:t>‹#›</a:t>
            </a:fld>
            <a:endParaRPr lang="en-US" dirty="0"/>
          </a:p>
        </p:txBody>
      </p:sp>
    </p:spTree>
    <p:extLst>
      <p:ext uri="{BB962C8B-B14F-4D97-AF65-F5344CB8AC3E}">
        <p14:creationId xmlns:p14="http://schemas.microsoft.com/office/powerpoint/2010/main" val="150778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502C51-8693-4E75-A18B-75A794ED25BA}"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24938-D6A4-49A0-9464-2E366504C428}"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046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15F8AE-AB74-4EEB-8142-468A56F8EDAE}"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24938-D6A4-49A0-9464-2E366504C428}"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350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CFF81-0297-4A40-8F73-862C37F576DB}"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24938-D6A4-49A0-9464-2E366504C428}" type="slidenum">
              <a:rPr lang="en-US" smtClean="0"/>
              <a:t>‹#›</a:t>
            </a:fld>
            <a:endParaRPr lang="en-US" dirty="0"/>
          </a:p>
        </p:txBody>
      </p:sp>
    </p:spTree>
    <p:extLst>
      <p:ext uri="{BB962C8B-B14F-4D97-AF65-F5344CB8AC3E}">
        <p14:creationId xmlns:p14="http://schemas.microsoft.com/office/powerpoint/2010/main" val="43258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8691B-1C83-4E5B-AA94-537705886C2F}"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24938-D6A4-49A0-9464-2E366504C428}"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88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03C0B-FB00-469E-B48C-807D03AE65BF}"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24938-D6A4-49A0-9464-2E366504C428}"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903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CE2CBB-4644-42FE-B885-F857DE8DA715}"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24938-D6A4-49A0-9464-2E366504C42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82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C16ED-967C-444E-BB68-F24F6662C7EE}"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24938-D6A4-49A0-9464-2E366504C42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99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A9A430-D396-48EE-88E9-DE4AE0124357}"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24938-D6A4-49A0-9464-2E366504C428}" type="slidenum">
              <a:rPr lang="en-US" smtClean="0"/>
              <a:t>‹#›</a:t>
            </a:fld>
            <a:endParaRPr lang="en-US" dirty="0"/>
          </a:p>
        </p:txBody>
      </p:sp>
    </p:spTree>
    <p:extLst>
      <p:ext uri="{BB962C8B-B14F-4D97-AF65-F5344CB8AC3E}">
        <p14:creationId xmlns:p14="http://schemas.microsoft.com/office/powerpoint/2010/main" val="313526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43055-9C2A-4509-B1BD-28C0425F8F08}"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24938-D6A4-49A0-9464-2E366504C42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040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FD57D8-E7E6-4D7B-84CC-1907770BDC54}" type="datetime1">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24938-D6A4-49A0-9464-2E366504C428}" type="slidenum">
              <a:rPr lang="en-US" smtClean="0"/>
              <a:t>‹#›</a:t>
            </a:fld>
            <a:endParaRPr lang="en-US" dirty="0"/>
          </a:p>
        </p:txBody>
      </p:sp>
    </p:spTree>
    <p:extLst>
      <p:ext uri="{BB962C8B-B14F-4D97-AF65-F5344CB8AC3E}">
        <p14:creationId xmlns:p14="http://schemas.microsoft.com/office/powerpoint/2010/main" val="61494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95E7C5-2456-47FC-AC50-5618A896E05E}" type="datetime1">
              <a:rPr lang="en-US" smtClean="0"/>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24938-D6A4-49A0-9464-2E366504C42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08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35968E-976A-4C09-9534-35AC7D257CBC}" type="datetime1">
              <a:rPr lang="en-US" smtClean="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24938-D6A4-49A0-9464-2E366504C42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C666B-980B-410E-981C-21FA44215FFA}" type="datetime1">
              <a:rPr lang="en-US" smtClean="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24938-D6A4-49A0-9464-2E366504C428}" type="slidenum">
              <a:rPr lang="en-US" smtClean="0"/>
              <a:t>‹#›</a:t>
            </a:fld>
            <a:endParaRPr lang="en-US" dirty="0"/>
          </a:p>
        </p:txBody>
      </p:sp>
    </p:spTree>
    <p:extLst>
      <p:ext uri="{BB962C8B-B14F-4D97-AF65-F5344CB8AC3E}">
        <p14:creationId xmlns:p14="http://schemas.microsoft.com/office/powerpoint/2010/main" val="141201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0FB2D-16AD-4609-99C4-31B4E40523F5}" type="datetime1">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24938-D6A4-49A0-9464-2E366504C42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122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A969FC-FEF8-4EDB-A8F4-88B920327705}" type="datetime1">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24938-D6A4-49A0-9464-2E366504C428}" type="slidenum">
              <a:rPr lang="en-US" smtClean="0"/>
              <a:t>‹#›</a:t>
            </a:fld>
            <a:endParaRPr lang="en-US" dirty="0"/>
          </a:p>
        </p:txBody>
      </p:sp>
    </p:spTree>
    <p:extLst>
      <p:ext uri="{BB962C8B-B14F-4D97-AF65-F5344CB8AC3E}">
        <p14:creationId xmlns:p14="http://schemas.microsoft.com/office/powerpoint/2010/main" val="225526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2E7C05-DEDF-4591-ABAF-C32BB16E97E1}" type="datetime1">
              <a:rPr lang="en-US" smtClean="0"/>
              <a:t>3/31/2021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B24938-D6A4-49A0-9464-2E366504C428}" type="slidenum">
              <a:rPr lang="en-US" smtClean="0"/>
              <a:t>‹#›</a:t>
            </a:fld>
            <a:endParaRPr lang="en-US" dirty="0"/>
          </a:p>
        </p:txBody>
      </p:sp>
    </p:spTree>
    <p:extLst>
      <p:ext uri="{BB962C8B-B14F-4D97-AF65-F5344CB8AC3E}">
        <p14:creationId xmlns:p14="http://schemas.microsoft.com/office/powerpoint/2010/main" val="15924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tmp"/><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tmp"/></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2013.igem.org/wiki/index.php?title=Team:TU-Munich/Project/Biodegradation&amp;oldid=3591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29FA-B365-4FED-B2C4-B80F90DC335F}"/>
              </a:ext>
            </a:extLst>
          </p:cNvPr>
          <p:cNvSpPr>
            <a:spLocks noGrp="1"/>
          </p:cNvSpPr>
          <p:nvPr>
            <p:ph type="ctrTitle"/>
          </p:nvPr>
        </p:nvSpPr>
        <p:spPr>
          <a:xfrm>
            <a:off x="2672925" y="2016121"/>
            <a:ext cx="6815669" cy="1515533"/>
          </a:xfrm>
        </p:spPr>
        <p:txBody>
          <a:bodyPr/>
          <a:lstStyle/>
          <a:p>
            <a:r>
              <a:rPr lang="en-US" sz="4400" b="1" dirty="0">
                <a:latin typeface="Arial" panose="020B0604020202020204" pitchFamily="34" charset="0"/>
                <a:cs typeface="Arial" panose="020B0604020202020204" pitchFamily="34" charset="0"/>
              </a:rPr>
              <a:t>Bioremediation of Insensitive Munitions Compounds</a:t>
            </a:r>
          </a:p>
        </p:txBody>
      </p:sp>
      <p:sp>
        <p:nvSpPr>
          <p:cNvPr id="3" name="Subtitle 2">
            <a:extLst>
              <a:ext uri="{FF2B5EF4-FFF2-40B4-BE49-F238E27FC236}">
                <a16:creationId xmlns:a16="http://schemas.microsoft.com/office/drawing/2014/main" id="{CAB68B22-BC8A-4B96-AD5B-38EE99D69B3C}"/>
              </a:ext>
            </a:extLst>
          </p:cNvPr>
          <p:cNvSpPr>
            <a:spLocks noGrp="1"/>
          </p:cNvSpPr>
          <p:nvPr>
            <p:ph type="subTitle" idx="1"/>
          </p:nvPr>
        </p:nvSpPr>
        <p:spPr>
          <a:xfrm>
            <a:off x="2213002" y="3629019"/>
            <a:ext cx="7701707" cy="1320802"/>
          </a:xfrm>
        </p:spPr>
        <p:txBody>
          <a:bodyPr>
            <a:noAutofit/>
          </a:bodyPr>
          <a:lstStyle/>
          <a:p>
            <a:r>
              <a:rPr lang="en-US" sz="1900" u="sng" dirty="0">
                <a:latin typeface="Arial" panose="020B0604020202020204" pitchFamily="34" charset="0"/>
                <a:cs typeface="Arial" panose="020B0604020202020204" pitchFamily="34" charset="0"/>
              </a:rPr>
              <a:t>Jonathan Romero</a:t>
            </a:r>
            <a:r>
              <a:rPr lang="en-US" sz="1900" dirty="0">
                <a:latin typeface="Arial" panose="020B0604020202020204" pitchFamily="34" charset="0"/>
                <a:cs typeface="Arial" panose="020B0604020202020204" pitchFamily="34" charset="0"/>
              </a:rPr>
              <a:t>, Erika Rios (Postdoc), Reyes Sierra-Alvarez (PI)</a:t>
            </a:r>
          </a:p>
          <a:p>
            <a:r>
              <a:rPr lang="en-US" sz="1900" dirty="0">
                <a:latin typeface="Arial" panose="020B0604020202020204" pitchFamily="34" charset="0"/>
                <a:cs typeface="Arial" panose="020B0604020202020204" pitchFamily="34" charset="0"/>
              </a:rPr>
              <a:t>Department of Chemical and Environmental Engineering</a:t>
            </a:r>
          </a:p>
          <a:p>
            <a:r>
              <a:rPr lang="en-US" sz="1900" dirty="0">
                <a:latin typeface="Arial" panose="020B0604020202020204" pitchFamily="34" charset="0"/>
                <a:cs typeface="Arial" panose="020B0604020202020204" pitchFamily="34" charset="0"/>
              </a:rPr>
              <a:t>NASA Space Grant Symposium – 4/17/2021</a:t>
            </a:r>
          </a:p>
        </p:txBody>
      </p:sp>
      <p:pic>
        <p:nvPicPr>
          <p:cNvPr id="1026" name="Picture 2">
            <a:extLst>
              <a:ext uri="{FF2B5EF4-FFF2-40B4-BE49-F238E27FC236}">
                <a16:creationId xmlns:a16="http://schemas.microsoft.com/office/drawing/2014/main" id="{98FE332C-A9D3-4BA0-8977-C2BE17C78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260851"/>
            <a:ext cx="1905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D291E2A-38BB-44D3-AC92-C94E2D6BB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640" y="4949821"/>
            <a:ext cx="19050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7B9623F-7ADD-4A53-B117-28A9C29C61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3215" y="5046975"/>
            <a:ext cx="1708150" cy="17081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CC18F6F-7FA8-4582-B642-1DBB4B1B6B0B}"/>
              </a:ext>
            </a:extLst>
          </p:cNvPr>
          <p:cNvSpPr>
            <a:spLocks noGrp="1"/>
          </p:cNvSpPr>
          <p:nvPr>
            <p:ph type="sldNum" sz="quarter" idx="12"/>
          </p:nvPr>
        </p:nvSpPr>
        <p:spPr>
          <a:xfrm>
            <a:off x="11528650" y="102875"/>
            <a:ext cx="551167" cy="279400"/>
          </a:xfrm>
        </p:spPr>
        <p:txBody>
          <a:bodyPr/>
          <a:lstStyle/>
          <a:p>
            <a:fld id="{FBB24938-D6A4-49A0-9464-2E366504C428}" type="slidenum">
              <a:rPr lang="en-US" sz="1800" smtClean="0"/>
              <a:t>1</a:t>
            </a:fld>
            <a:endParaRPr lang="en-US" sz="1800" dirty="0"/>
          </a:p>
        </p:txBody>
      </p:sp>
    </p:spTree>
    <p:extLst>
      <p:ext uri="{BB962C8B-B14F-4D97-AF65-F5344CB8AC3E}">
        <p14:creationId xmlns:p14="http://schemas.microsoft.com/office/powerpoint/2010/main" val="129596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EAF4-8B66-4841-A1BF-F53303FA47A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Acknowledgements</a:t>
            </a:r>
          </a:p>
        </p:txBody>
      </p:sp>
      <p:sp>
        <p:nvSpPr>
          <p:cNvPr id="3" name="Content Placeholder 2">
            <a:extLst>
              <a:ext uri="{FF2B5EF4-FFF2-40B4-BE49-F238E27FC236}">
                <a16:creationId xmlns:a16="http://schemas.microsoft.com/office/drawing/2014/main" id="{5EBA6634-4A7C-40D0-BBE1-450E60B50FA9}"/>
              </a:ext>
            </a:extLst>
          </p:cNvPr>
          <p:cNvSpPr>
            <a:spLocks noGrp="1"/>
          </p:cNvSpPr>
          <p:nvPr>
            <p:ph idx="1"/>
          </p:nvPr>
        </p:nvSpPr>
        <p:spPr/>
        <p:txBody>
          <a:bodyPr/>
          <a:lstStyle/>
          <a:p>
            <a:pPr marL="0" indent="0" algn="just">
              <a:buNone/>
            </a:pPr>
            <a:r>
              <a:rPr lang="en-US" dirty="0">
                <a:latin typeface="Arial" panose="020B0604020202020204" pitchFamily="34" charset="0"/>
                <a:cs typeface="Arial" panose="020B0604020202020204" pitchFamily="34" charset="0"/>
              </a:rPr>
              <a:t>Dr. Erika Rios</a:t>
            </a:r>
          </a:p>
          <a:p>
            <a:pPr marL="0" indent="0" algn="just">
              <a:buNone/>
            </a:pPr>
            <a:r>
              <a:rPr lang="en-US" dirty="0">
                <a:latin typeface="Arial" panose="020B0604020202020204" pitchFamily="34" charset="0"/>
                <a:cs typeface="Arial" panose="020B0604020202020204" pitchFamily="34" charset="0"/>
              </a:rPr>
              <a:t>Prof. Reyes Sierra-Alvarez</a:t>
            </a:r>
          </a:p>
          <a:p>
            <a:pPr marL="0" indent="0" algn="just">
              <a:buNone/>
            </a:pPr>
            <a:r>
              <a:rPr lang="en-US" dirty="0">
                <a:latin typeface="Arial" panose="020B0604020202020204" pitchFamily="34" charset="0"/>
                <a:cs typeface="Arial" panose="020B0604020202020204" pitchFamily="34" charset="0"/>
              </a:rPr>
              <a:t>Funding agencies</a:t>
            </a:r>
          </a:p>
          <a:p>
            <a:pPr marL="0" indent="0" algn="just">
              <a:buNone/>
            </a:pPr>
            <a:endParaRPr lang="en-US" sz="3200" dirty="0">
              <a:latin typeface="Arial" panose="020B0604020202020204" pitchFamily="34" charset="0"/>
              <a:cs typeface="Arial" panose="020B0604020202020204" pitchFamily="34" charset="0"/>
            </a:endParaRPr>
          </a:p>
          <a:p>
            <a:pPr marL="0" indent="0" algn="just">
              <a:buNone/>
            </a:pPr>
            <a:r>
              <a:rPr lang="en-US" sz="3600" dirty="0">
                <a:latin typeface="Arial" panose="020B0604020202020204" pitchFamily="34" charset="0"/>
                <a:cs typeface="Arial" panose="020B0604020202020204" pitchFamily="34" charset="0"/>
              </a:rPr>
              <a:t>Thank you!</a:t>
            </a:r>
          </a:p>
          <a:p>
            <a:pPr marL="0" indent="0" algn="just">
              <a:buNone/>
            </a:pP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EAC64A4-A20B-4118-9BE2-ACD23F6996A3}"/>
              </a:ext>
            </a:extLst>
          </p:cNvPr>
          <p:cNvSpPr>
            <a:spLocks noGrp="1"/>
          </p:cNvSpPr>
          <p:nvPr>
            <p:ph type="sldNum" sz="quarter" idx="12"/>
          </p:nvPr>
        </p:nvSpPr>
        <p:spPr>
          <a:xfrm>
            <a:off x="11464945" y="6454775"/>
            <a:ext cx="542697" cy="279400"/>
          </a:xfrm>
        </p:spPr>
        <p:txBody>
          <a:bodyPr/>
          <a:lstStyle/>
          <a:p>
            <a:fld id="{FBB24938-D6A4-49A0-9464-2E366504C428}" type="slidenum">
              <a:rPr lang="en-US" sz="2400" smtClean="0"/>
              <a:t>10</a:t>
            </a:fld>
            <a:endParaRPr lang="en-US" sz="2400" dirty="0"/>
          </a:p>
        </p:txBody>
      </p:sp>
      <p:pic>
        <p:nvPicPr>
          <p:cNvPr id="5" name="Picture 4"/>
          <p:cNvPicPr>
            <a:picLocks noChangeAspect="1"/>
          </p:cNvPicPr>
          <p:nvPr/>
        </p:nvPicPr>
        <p:blipFill>
          <a:blip r:embed="rId3"/>
          <a:stretch>
            <a:fillRect/>
          </a:stretch>
        </p:blipFill>
        <p:spPr>
          <a:xfrm>
            <a:off x="6387352" y="5100107"/>
            <a:ext cx="3377452" cy="1079392"/>
          </a:xfrm>
          <a:prstGeom prst="rect">
            <a:avLst/>
          </a:prstGeom>
        </p:spPr>
      </p:pic>
      <p:pic>
        <p:nvPicPr>
          <p:cNvPr id="6" name="Picture 2">
            <a:extLst>
              <a:ext uri="{FF2B5EF4-FFF2-40B4-BE49-F238E27FC236}">
                <a16:creationId xmlns:a16="http://schemas.microsoft.com/office/drawing/2014/main" id="{98FE332C-A9D3-4BA0-8977-C2BE17C78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578" y="2510474"/>
            <a:ext cx="1905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70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12DBFC0-B772-4A23-AA97-0CB6B6BD2FB5}"/>
              </a:ext>
            </a:extLst>
          </p:cNvPr>
          <p:cNvSpPr txBox="1">
            <a:spLocks/>
          </p:cNvSpPr>
          <p:nvPr/>
        </p:nvSpPr>
        <p:spPr>
          <a:xfrm>
            <a:off x="141239" y="523703"/>
            <a:ext cx="6382230"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Arial" panose="020B0604020202020204" pitchFamily="34" charset="0"/>
                <a:cs typeface="Arial" panose="020B0604020202020204" pitchFamily="34" charset="0"/>
              </a:rPr>
              <a:t>Problem Statement</a:t>
            </a:r>
          </a:p>
        </p:txBody>
      </p:sp>
      <p:sp>
        <p:nvSpPr>
          <p:cNvPr id="15" name="Content Placeholder 2">
            <a:extLst>
              <a:ext uri="{FF2B5EF4-FFF2-40B4-BE49-F238E27FC236}">
                <a16:creationId xmlns:a16="http://schemas.microsoft.com/office/drawing/2014/main" id="{49B641D5-6971-481D-9591-0CE94FDB9F85}"/>
              </a:ext>
            </a:extLst>
          </p:cNvPr>
          <p:cNvSpPr txBox="1">
            <a:spLocks/>
          </p:cNvSpPr>
          <p:nvPr/>
        </p:nvSpPr>
        <p:spPr>
          <a:xfrm>
            <a:off x="576524" y="1297582"/>
            <a:ext cx="8429164" cy="2345558"/>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300" dirty="0">
                <a:latin typeface="Arial" panose="020B0604020202020204" pitchFamily="34" charset="0"/>
                <a:cs typeface="Arial" panose="020B0604020202020204" pitchFamily="34" charset="0"/>
              </a:rPr>
              <a:t>Common explosives compounds are being replaced by insensitive munitions compounds.</a:t>
            </a:r>
          </a:p>
          <a:p>
            <a:r>
              <a:rPr lang="en-US" sz="2300" dirty="0">
                <a:latin typeface="Arial" panose="020B0604020202020204" pitchFamily="34" charset="0"/>
                <a:cs typeface="Arial" panose="020B0604020202020204" pitchFamily="34" charset="0"/>
              </a:rPr>
              <a:t>Environmental emissions of these have become widespread in the USA – more hazardous in soils and groundwater.</a:t>
            </a:r>
          </a:p>
          <a:p>
            <a:pPr marL="0" indent="0">
              <a:buFont typeface="Arial"/>
              <a:buNone/>
            </a:pPr>
            <a:endParaRPr lang="en-US" dirty="0">
              <a:latin typeface="Arial" panose="020B0604020202020204" pitchFamily="34" charset="0"/>
              <a:cs typeface="Arial" panose="020B0604020202020204" pitchFamily="34" charset="0"/>
            </a:endParaRPr>
          </a:p>
        </p:txBody>
      </p:sp>
      <p:pic>
        <p:nvPicPr>
          <p:cNvPr id="17" name="Picture 4">
            <a:extLst>
              <a:ext uri="{FF2B5EF4-FFF2-40B4-BE49-F238E27FC236}">
                <a16:creationId xmlns:a16="http://schemas.microsoft.com/office/drawing/2014/main" id="{200E01A1-BB07-4440-B037-8D1134FB0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474" y="3381372"/>
            <a:ext cx="19051" cy="95255"/>
          </a:xfrm>
          <a:prstGeom prst="rect">
            <a:avLst/>
          </a:prstGeom>
        </p:spPr>
      </p:pic>
      <p:pic>
        <p:nvPicPr>
          <p:cNvPr id="23" name="Picture 17">
            <a:extLst>
              <a:ext uri="{FF2B5EF4-FFF2-40B4-BE49-F238E27FC236}">
                <a16:creationId xmlns:a16="http://schemas.microsoft.com/office/drawing/2014/main" id="{D3EAABF4-2BDA-4E0D-8EB2-A3A96E24D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683" y="3037358"/>
            <a:ext cx="7677516" cy="3640343"/>
          </a:xfrm>
          <a:prstGeom prst="rect">
            <a:avLst/>
          </a:prstGeom>
        </p:spPr>
      </p:pic>
      <p:sp>
        <p:nvSpPr>
          <p:cNvPr id="24" name="Rectángulo 23"/>
          <p:cNvSpPr/>
          <p:nvPr/>
        </p:nvSpPr>
        <p:spPr>
          <a:xfrm>
            <a:off x="1957153" y="3463213"/>
            <a:ext cx="3233578" cy="400110"/>
          </a:xfrm>
          <a:prstGeom prst="rect">
            <a:avLst/>
          </a:prstGeom>
        </p:spPr>
        <p:txBody>
          <a:bodyPr wrap="none">
            <a:spAutoFit/>
          </a:bodyPr>
          <a:lstStyle/>
          <a:p>
            <a:r>
              <a:rPr lang="en-US" sz="2000" b="1" dirty="0">
                <a:latin typeface="Arial" panose="020B0604020202020204" pitchFamily="34" charset="0"/>
                <a:ea typeface="Cambria" panose="02040503050406030204" pitchFamily="18" charset="0"/>
                <a:cs typeface="Arial" panose="020B0604020202020204" pitchFamily="34" charset="0"/>
              </a:rPr>
              <a:t>Munition Response Sites</a:t>
            </a:r>
          </a:p>
        </p:txBody>
      </p:sp>
      <p:pic>
        <p:nvPicPr>
          <p:cNvPr id="2" name="Imagen 1"/>
          <p:cNvPicPr>
            <a:picLocks noChangeAspect="1"/>
          </p:cNvPicPr>
          <p:nvPr/>
        </p:nvPicPr>
        <p:blipFill>
          <a:blip r:embed="rId5"/>
          <a:stretch>
            <a:fillRect/>
          </a:stretch>
        </p:blipFill>
        <p:spPr>
          <a:xfrm>
            <a:off x="9137513" y="677863"/>
            <a:ext cx="2191842" cy="1149707"/>
          </a:xfrm>
          <a:prstGeom prst="rect">
            <a:avLst/>
          </a:prstGeom>
        </p:spPr>
      </p:pic>
      <p:pic>
        <p:nvPicPr>
          <p:cNvPr id="4" name="Imagen 3"/>
          <p:cNvPicPr>
            <a:picLocks noChangeAspect="1"/>
          </p:cNvPicPr>
          <p:nvPr/>
        </p:nvPicPr>
        <p:blipFill>
          <a:blip r:embed="rId6"/>
          <a:stretch>
            <a:fillRect/>
          </a:stretch>
        </p:blipFill>
        <p:spPr>
          <a:xfrm>
            <a:off x="9137513" y="1863923"/>
            <a:ext cx="2176722" cy="1173435"/>
          </a:xfrm>
          <a:prstGeom prst="rect">
            <a:avLst/>
          </a:prstGeom>
        </p:spPr>
      </p:pic>
      <p:sp>
        <p:nvSpPr>
          <p:cNvPr id="6" name="CuadroTexto 5"/>
          <p:cNvSpPr txBox="1"/>
          <p:nvPr/>
        </p:nvSpPr>
        <p:spPr>
          <a:xfrm>
            <a:off x="8522762" y="6384163"/>
            <a:ext cx="3636493" cy="369332"/>
          </a:xfrm>
          <a:prstGeom prst="rect">
            <a:avLst/>
          </a:prstGeom>
          <a:noFill/>
        </p:spPr>
        <p:txBody>
          <a:bodyPr wrap="square" rtlCol="0">
            <a:spAutoFit/>
          </a:bodyPr>
          <a:lstStyle/>
          <a:p>
            <a:r>
              <a:rPr lang="en-US" dirty="0"/>
              <a:t>Source: SERDP &amp; ESTCP (2020)</a:t>
            </a:r>
            <a:endParaRPr lang="en-US" b="1" dirty="0">
              <a:solidFill>
                <a:srgbClr val="C0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F2C9CD8-D9F4-49E2-ACC2-7A83934C5D84}"/>
              </a:ext>
            </a:extLst>
          </p:cNvPr>
          <p:cNvSpPr>
            <a:spLocks noGrp="1"/>
          </p:cNvSpPr>
          <p:nvPr>
            <p:ph type="sldNum" sz="quarter" idx="12"/>
          </p:nvPr>
        </p:nvSpPr>
        <p:spPr>
          <a:xfrm>
            <a:off x="-12360" y="6474095"/>
            <a:ext cx="542697" cy="279400"/>
          </a:xfrm>
        </p:spPr>
        <p:txBody>
          <a:bodyPr/>
          <a:lstStyle/>
          <a:p>
            <a:fld id="{FBB24938-D6A4-49A0-9464-2E366504C428}" type="slidenum">
              <a:rPr lang="en-US" sz="2400" smtClean="0"/>
              <a:t>2</a:t>
            </a:fld>
            <a:endParaRPr lang="en-US" sz="2400" dirty="0"/>
          </a:p>
        </p:txBody>
      </p:sp>
      <p:pic>
        <p:nvPicPr>
          <p:cNvPr id="7" name="Picture 6"/>
          <p:cNvPicPr>
            <a:picLocks noChangeAspect="1"/>
          </p:cNvPicPr>
          <p:nvPr/>
        </p:nvPicPr>
        <p:blipFill rotWithShape="1">
          <a:blip r:embed="rId7"/>
          <a:srcRect t="37972"/>
          <a:stretch/>
        </p:blipFill>
        <p:spPr>
          <a:xfrm>
            <a:off x="9479575" y="5139239"/>
            <a:ext cx="1722869" cy="695415"/>
          </a:xfrm>
          <a:prstGeom prst="rect">
            <a:avLst/>
          </a:prstGeom>
        </p:spPr>
      </p:pic>
      <p:pic>
        <p:nvPicPr>
          <p:cNvPr id="8" name="Picture 7"/>
          <p:cNvPicPr>
            <a:picLocks noChangeAspect="1"/>
          </p:cNvPicPr>
          <p:nvPr/>
        </p:nvPicPr>
        <p:blipFill>
          <a:blip r:embed="rId8"/>
          <a:stretch>
            <a:fillRect/>
          </a:stretch>
        </p:blipFill>
        <p:spPr>
          <a:xfrm>
            <a:off x="9625989" y="3503735"/>
            <a:ext cx="1703366" cy="1169128"/>
          </a:xfrm>
          <a:prstGeom prst="rect">
            <a:avLst/>
          </a:prstGeom>
        </p:spPr>
      </p:pic>
      <p:sp>
        <p:nvSpPr>
          <p:cNvPr id="5" name="TextBox 4">
            <a:extLst>
              <a:ext uri="{FF2B5EF4-FFF2-40B4-BE49-F238E27FC236}">
                <a16:creationId xmlns:a16="http://schemas.microsoft.com/office/drawing/2014/main" id="{4D52F5AA-F05D-428A-93F2-731EFEF18E5C}"/>
              </a:ext>
            </a:extLst>
          </p:cNvPr>
          <p:cNvSpPr txBox="1"/>
          <p:nvPr/>
        </p:nvSpPr>
        <p:spPr>
          <a:xfrm>
            <a:off x="9916085" y="4713523"/>
            <a:ext cx="1123173"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NTO</a:t>
            </a:r>
          </a:p>
        </p:txBody>
      </p:sp>
    </p:spTree>
    <p:extLst>
      <p:ext uri="{BB962C8B-B14F-4D97-AF65-F5344CB8AC3E}">
        <p14:creationId xmlns:p14="http://schemas.microsoft.com/office/powerpoint/2010/main" val="386942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stretch>
            <a:fillRect/>
          </a:stretch>
        </p:blipFill>
        <p:spPr>
          <a:xfrm>
            <a:off x="849715" y="3312628"/>
            <a:ext cx="10542411" cy="2829533"/>
          </a:xfrm>
          <a:prstGeom prst="rect">
            <a:avLst/>
          </a:prstGeom>
        </p:spPr>
      </p:pic>
      <p:sp>
        <p:nvSpPr>
          <p:cNvPr id="2" name="Title 1">
            <a:extLst>
              <a:ext uri="{FF2B5EF4-FFF2-40B4-BE49-F238E27FC236}">
                <a16:creationId xmlns:a16="http://schemas.microsoft.com/office/drawing/2014/main" id="{BF9FEC70-A630-4AF5-8B43-C2C7D416F40B}"/>
              </a:ext>
            </a:extLst>
          </p:cNvPr>
          <p:cNvSpPr>
            <a:spLocks noGrp="1"/>
          </p:cNvSpPr>
          <p:nvPr>
            <p:ph type="title" idx="4294967295"/>
          </p:nvPr>
        </p:nvSpPr>
        <p:spPr>
          <a:xfrm>
            <a:off x="735875" y="302260"/>
            <a:ext cx="3252651" cy="1304925"/>
          </a:xfrm>
        </p:spPr>
        <p:txBody>
          <a:bodyPr/>
          <a:lstStyle/>
          <a:p>
            <a:pPr algn="just"/>
            <a:r>
              <a:rPr lang="en-US" b="1" dirty="0">
                <a:latin typeface="Arial" panose="020B0604020202020204" pitchFamily="34" charset="0"/>
                <a:cs typeface="Arial" panose="020B0604020202020204" pitchFamily="34" charset="0"/>
              </a:rPr>
              <a:t>Objective</a:t>
            </a:r>
          </a:p>
        </p:txBody>
      </p:sp>
      <p:sp>
        <p:nvSpPr>
          <p:cNvPr id="3" name="Content Placeholder 2">
            <a:extLst>
              <a:ext uri="{FF2B5EF4-FFF2-40B4-BE49-F238E27FC236}">
                <a16:creationId xmlns:a16="http://schemas.microsoft.com/office/drawing/2014/main" id="{3451F45D-DC7F-47CE-9A8D-CA5B972EA999}"/>
              </a:ext>
            </a:extLst>
          </p:cNvPr>
          <p:cNvSpPr>
            <a:spLocks noGrp="1"/>
          </p:cNvSpPr>
          <p:nvPr>
            <p:ph idx="4294967295"/>
          </p:nvPr>
        </p:nvSpPr>
        <p:spPr>
          <a:xfrm>
            <a:off x="735875" y="1489620"/>
            <a:ext cx="10550434" cy="2050415"/>
          </a:xfrm>
        </p:spPr>
        <p:txBody>
          <a:bodyPr/>
          <a:lstStyle/>
          <a:p>
            <a:r>
              <a:rPr lang="en-US" dirty="0">
                <a:solidFill>
                  <a:schemeClr val="tx1"/>
                </a:solidFill>
                <a:latin typeface="Arial" panose="020B0604020202020204" pitchFamily="34" charset="0"/>
                <a:ea typeface="Cambria" panose="02040503050406030204" pitchFamily="18" charset="0"/>
                <a:cs typeface="Arial" panose="020B0604020202020204" pitchFamily="34" charset="0"/>
              </a:rPr>
              <a:t>To demonstrate NTO bio-mineralization in soil reactors under different redox conditions (anaerobic/aerobic).</a:t>
            </a:r>
          </a:p>
          <a:p>
            <a:pPr lvl="0"/>
            <a:r>
              <a:rPr lang="en-US" dirty="0">
                <a:solidFill>
                  <a:schemeClr val="tx1"/>
                </a:solidFill>
                <a:latin typeface="Arial" panose="020B0604020202020204" pitchFamily="34" charset="0"/>
                <a:ea typeface="Cambria" panose="02040503050406030204" pitchFamily="18" charset="0"/>
                <a:cs typeface="Arial" panose="020B0604020202020204" pitchFamily="34" charset="0"/>
              </a:rPr>
              <a:t>To demonstrate that an ATO-enrichment culture (ATO-EC) thrives in soil columns and that it attains full degradation of ATO.</a:t>
            </a:r>
            <a:endParaRPr lang="es-MX"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0" indent="0" algn="just">
              <a:buNone/>
            </a:pPr>
            <a:endParaRPr lang="es-MX" dirty="0">
              <a:solidFill>
                <a:schemeClr val="tx1"/>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8C24E75C-82D2-4B26-8170-4BD35327DE5B}"/>
              </a:ext>
            </a:extLst>
          </p:cNvPr>
          <p:cNvSpPr txBox="1"/>
          <p:nvPr/>
        </p:nvSpPr>
        <p:spPr>
          <a:xfrm>
            <a:off x="9029780" y="5710794"/>
            <a:ext cx="2486025" cy="369332"/>
          </a:xfrm>
          <a:prstGeom prst="rect">
            <a:avLst/>
          </a:prstGeom>
          <a:noFill/>
        </p:spPr>
        <p:txBody>
          <a:bodyPr wrap="square" rtlCol="0">
            <a:spAutoFit/>
          </a:bodyPr>
          <a:lstStyle/>
          <a:p>
            <a:r>
              <a:rPr lang="en-US" b="0" i="0" dirty="0">
                <a:solidFill>
                  <a:srgbClr val="222222"/>
                </a:solidFill>
                <a:effectLst/>
                <a:latin typeface="Arial" panose="020B0604020202020204" pitchFamily="34" charset="0"/>
              </a:rPr>
              <a:t>Madeira et al., 2017</a:t>
            </a:r>
            <a:endParaRPr lang="en-US" dirty="0"/>
          </a:p>
        </p:txBody>
      </p:sp>
      <p:sp>
        <p:nvSpPr>
          <p:cNvPr id="6" name="Slide Number Placeholder 5">
            <a:extLst>
              <a:ext uri="{FF2B5EF4-FFF2-40B4-BE49-F238E27FC236}">
                <a16:creationId xmlns:a16="http://schemas.microsoft.com/office/drawing/2014/main" id="{DD9D9300-7F9D-4FDE-8424-19C87F69C78E}"/>
              </a:ext>
            </a:extLst>
          </p:cNvPr>
          <p:cNvSpPr>
            <a:spLocks noGrp="1"/>
          </p:cNvSpPr>
          <p:nvPr>
            <p:ph type="sldNum" sz="quarter" idx="12"/>
          </p:nvPr>
        </p:nvSpPr>
        <p:spPr>
          <a:xfrm>
            <a:off x="11392126" y="6407150"/>
            <a:ext cx="704624" cy="269875"/>
          </a:xfrm>
        </p:spPr>
        <p:txBody>
          <a:bodyPr/>
          <a:lstStyle/>
          <a:p>
            <a:fld id="{FBB24938-D6A4-49A0-9464-2E366504C428}" type="slidenum">
              <a:rPr lang="en-US" sz="2400" smtClean="0"/>
              <a:t>3</a:t>
            </a:fld>
            <a:endParaRPr lang="en-US" sz="2400" dirty="0"/>
          </a:p>
        </p:txBody>
      </p:sp>
    </p:spTree>
    <p:extLst>
      <p:ext uri="{BB962C8B-B14F-4D97-AF65-F5344CB8AC3E}">
        <p14:creationId xmlns:p14="http://schemas.microsoft.com/office/powerpoint/2010/main" val="21316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6B05B8B-5B40-4171-B5D6-9203736E8959}"/>
              </a:ext>
            </a:extLst>
          </p:cNvPr>
          <p:cNvSpPr txBox="1">
            <a:spLocks/>
          </p:cNvSpPr>
          <p:nvPr/>
        </p:nvSpPr>
        <p:spPr>
          <a:xfrm>
            <a:off x="426272" y="607152"/>
            <a:ext cx="5381405" cy="52692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latin typeface="Arial" panose="020B0604020202020204" pitchFamily="34" charset="0"/>
                <a:cs typeface="Arial" panose="020B0604020202020204" pitchFamily="34" charset="0"/>
              </a:rPr>
              <a:t>Methods of Analysis</a:t>
            </a:r>
          </a:p>
        </p:txBody>
      </p:sp>
      <p:sp>
        <p:nvSpPr>
          <p:cNvPr id="13" name="Rectángulo 12"/>
          <p:cNvSpPr/>
          <p:nvPr/>
        </p:nvSpPr>
        <p:spPr>
          <a:xfrm>
            <a:off x="1141239" y="3427578"/>
            <a:ext cx="1569941" cy="4567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Phase I</a:t>
            </a:r>
          </a:p>
        </p:txBody>
      </p:sp>
      <p:sp>
        <p:nvSpPr>
          <p:cNvPr id="14" name="Rectángulo 13"/>
          <p:cNvSpPr/>
          <p:nvPr/>
        </p:nvSpPr>
        <p:spPr>
          <a:xfrm>
            <a:off x="1141239" y="5009880"/>
            <a:ext cx="1569941" cy="4567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Phase II</a:t>
            </a:r>
          </a:p>
        </p:txBody>
      </p:sp>
      <p:sp>
        <p:nvSpPr>
          <p:cNvPr id="15" name="Rectángulo 14"/>
          <p:cNvSpPr/>
          <p:nvPr/>
        </p:nvSpPr>
        <p:spPr>
          <a:xfrm>
            <a:off x="3303128" y="3080670"/>
            <a:ext cx="6936444" cy="1015663"/>
          </a:xfrm>
          <a:prstGeom prst="rect">
            <a:avLst/>
          </a:prstGeom>
        </p:spPr>
        <p:txBody>
          <a:bodyPr wrap="square">
            <a:spAutoFit/>
          </a:bodyPr>
          <a:lstStyle/>
          <a:p>
            <a:pPr marL="342900" indent="-342900">
              <a:buFont typeface="Arial" panose="020B0604020202020204" pitchFamily="34" charset="0"/>
              <a:buChar char="•"/>
              <a:tabLst>
                <a:tab pos="857250" algn="l"/>
              </a:tabLst>
            </a:pPr>
            <a:r>
              <a:rPr lang="en-US" sz="2000" b="1" dirty="0">
                <a:latin typeface="Arial" panose="020B0604020202020204" pitchFamily="34" charset="0"/>
                <a:ea typeface="Cambria" panose="02040503050406030204" pitchFamily="18" charset="0"/>
                <a:cs typeface="Arial" panose="020B0604020202020204" pitchFamily="34" charset="0"/>
              </a:rPr>
              <a:t>Anaerobic reactor fed NTO</a:t>
            </a:r>
          </a:p>
          <a:p>
            <a:pPr marL="342900" indent="-342900">
              <a:buFont typeface="Arial" panose="020B0604020202020204" pitchFamily="34" charset="0"/>
              <a:buChar char="•"/>
              <a:tabLst>
                <a:tab pos="857250" algn="l"/>
              </a:tabLst>
            </a:pPr>
            <a:r>
              <a:rPr lang="en-US" sz="2000" b="1" dirty="0">
                <a:latin typeface="Arial" panose="020B0604020202020204" pitchFamily="34" charset="0"/>
                <a:ea typeface="Cambria" panose="02040503050406030204" pitchFamily="18" charset="0"/>
                <a:cs typeface="Arial" panose="020B0604020202020204" pitchFamily="34" charset="0"/>
              </a:rPr>
              <a:t>Aerobic reactor fed ATO</a:t>
            </a:r>
            <a:endParaRPr lang="en-US" sz="1050" b="1" dirty="0">
              <a:latin typeface="Arial" panose="020B0604020202020204" pitchFamily="34" charset="0"/>
              <a:ea typeface="Cambria" panose="02040503050406030204" pitchFamily="18" charset="0"/>
              <a:cs typeface="Arial" panose="020B0604020202020204" pitchFamily="34" charset="0"/>
            </a:endParaRPr>
          </a:p>
          <a:p>
            <a:pPr algn="ctr"/>
            <a:r>
              <a:rPr lang="en-US" sz="2000" dirty="0">
                <a:latin typeface="Arial" panose="020B0604020202020204" pitchFamily="34" charset="0"/>
                <a:ea typeface="Cambria" panose="02040503050406030204" pitchFamily="18" charset="0"/>
                <a:cs typeface="Arial" panose="020B0604020202020204" pitchFamily="34" charset="0"/>
              </a:rPr>
              <a:t>  </a:t>
            </a:r>
            <a:r>
              <a:rPr lang="en-US" sz="2000" u="sng" dirty="0">
                <a:latin typeface="Arial" panose="020B0604020202020204" pitchFamily="34" charset="0"/>
                <a:ea typeface="Cambria" panose="02040503050406030204" pitchFamily="18" charset="0"/>
                <a:cs typeface="Arial" panose="020B0604020202020204" pitchFamily="34" charset="0"/>
              </a:rPr>
              <a:t>Objective</a:t>
            </a:r>
            <a:r>
              <a:rPr lang="en-US" sz="2000" dirty="0">
                <a:latin typeface="Arial" panose="020B0604020202020204" pitchFamily="34" charset="0"/>
                <a:ea typeface="Cambria" panose="02040503050406030204" pitchFamily="18" charset="0"/>
                <a:cs typeface="Arial" panose="020B0604020202020204" pitchFamily="34" charset="0"/>
              </a:rPr>
              <a:t>: Attain NTO/ ATO-degradation in each reactor</a:t>
            </a:r>
          </a:p>
        </p:txBody>
      </p:sp>
      <p:sp>
        <p:nvSpPr>
          <p:cNvPr id="16" name="Rectángulo 15"/>
          <p:cNvSpPr/>
          <p:nvPr/>
        </p:nvSpPr>
        <p:spPr>
          <a:xfrm>
            <a:off x="3303128" y="4576561"/>
            <a:ext cx="5989802" cy="1200329"/>
          </a:xfrm>
          <a:prstGeom prst="rect">
            <a:avLst/>
          </a:prstGeom>
        </p:spPr>
        <p:txBody>
          <a:bodyPr wrap="square">
            <a:spAutoFit/>
          </a:bodyPr>
          <a:lstStyle/>
          <a:p>
            <a:pPr marL="342900" indent="-342900">
              <a:buFont typeface="Arial" panose="020B0604020202020204" pitchFamily="34" charset="0"/>
              <a:buChar char="•"/>
            </a:pPr>
            <a:r>
              <a:rPr lang="en-US" sz="2000" b="1" dirty="0">
                <a:latin typeface="Arial" panose="020B0604020202020204" pitchFamily="34" charset="0"/>
                <a:ea typeface="Cambria" panose="02040503050406030204" pitchFamily="18" charset="0"/>
                <a:cs typeface="Arial" panose="020B0604020202020204" pitchFamily="34" charset="0"/>
              </a:rPr>
              <a:t>Anaerobic + Aerobic (sequential reactors)</a:t>
            </a:r>
            <a:r>
              <a:rPr lang="en-US" sz="2000" dirty="0">
                <a:latin typeface="Arial" panose="020B0604020202020204" pitchFamily="34" charset="0"/>
                <a:ea typeface="Cambria" panose="02040503050406030204" pitchFamily="18" charset="0"/>
                <a:cs typeface="Arial" panose="020B0604020202020204" pitchFamily="34" charset="0"/>
              </a:rPr>
              <a:t> Influent of the 1</a:t>
            </a:r>
            <a:r>
              <a:rPr lang="en-US" sz="2000" baseline="30000" dirty="0">
                <a:latin typeface="Arial" panose="020B0604020202020204" pitchFamily="34" charset="0"/>
                <a:ea typeface="Cambria" panose="02040503050406030204" pitchFamily="18" charset="0"/>
                <a:cs typeface="Arial" panose="020B0604020202020204" pitchFamily="34" charset="0"/>
              </a:rPr>
              <a:t>st</a:t>
            </a:r>
            <a:r>
              <a:rPr lang="en-US" sz="2000" dirty="0">
                <a:latin typeface="Arial" panose="020B0604020202020204" pitchFamily="34" charset="0"/>
                <a:ea typeface="Cambria" panose="02040503050406030204" pitchFamily="18" charset="0"/>
                <a:cs typeface="Arial" panose="020B0604020202020204" pitchFamily="34" charset="0"/>
              </a:rPr>
              <a:t> reactor contains NTO,</a:t>
            </a:r>
          </a:p>
          <a:p>
            <a:pPr marL="342900" indent="-342900">
              <a:buFont typeface="Arial" panose="020B0604020202020204" pitchFamily="34" charset="0"/>
              <a:buChar char="•"/>
            </a:pPr>
            <a:endParaRPr lang="en-US" sz="1100" dirty="0">
              <a:latin typeface="Arial" panose="020B0604020202020204" pitchFamily="34" charset="0"/>
              <a:ea typeface="Cambria" panose="02040503050406030204" pitchFamily="18" charset="0"/>
              <a:cs typeface="Arial" panose="020B0604020202020204" pitchFamily="34" charset="0"/>
            </a:endParaRPr>
          </a:p>
          <a:p>
            <a:r>
              <a:rPr lang="en-US" sz="2000" dirty="0">
                <a:latin typeface="Arial" panose="020B0604020202020204" pitchFamily="34" charset="0"/>
                <a:ea typeface="Cambria" panose="02040503050406030204" pitchFamily="18" charset="0"/>
                <a:cs typeface="Arial" panose="020B0604020202020204" pitchFamily="34" charset="0"/>
              </a:rPr>
              <a:t>     </a:t>
            </a:r>
            <a:r>
              <a:rPr lang="en-US" sz="2000" u="sng" dirty="0">
                <a:latin typeface="Arial" panose="020B0604020202020204" pitchFamily="34" charset="0"/>
                <a:ea typeface="Cambria" panose="02040503050406030204" pitchFamily="18" charset="0"/>
                <a:cs typeface="Arial" panose="020B0604020202020204" pitchFamily="34" charset="0"/>
              </a:rPr>
              <a:t>Objective</a:t>
            </a:r>
            <a:r>
              <a:rPr lang="en-US" sz="2000" dirty="0">
                <a:latin typeface="Arial" panose="020B0604020202020204" pitchFamily="34" charset="0"/>
                <a:ea typeface="Cambria" panose="02040503050406030204" pitchFamily="18" charset="0"/>
                <a:cs typeface="Arial" panose="020B0604020202020204" pitchFamily="34" charset="0"/>
              </a:rPr>
              <a:t>: Attain full removal of NTO/ ATO</a:t>
            </a:r>
          </a:p>
        </p:txBody>
      </p:sp>
      <p:sp>
        <p:nvSpPr>
          <p:cNvPr id="2" name="Rectángulo 1"/>
          <p:cNvSpPr/>
          <p:nvPr/>
        </p:nvSpPr>
        <p:spPr>
          <a:xfrm>
            <a:off x="3303128" y="3030957"/>
            <a:ext cx="6806887" cy="12500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510766DE-1F19-42EC-A2CC-2E3223C9EEE1}"/>
              </a:ext>
            </a:extLst>
          </p:cNvPr>
          <p:cNvSpPr txBox="1">
            <a:spLocks/>
          </p:cNvSpPr>
          <p:nvPr/>
        </p:nvSpPr>
        <p:spPr>
          <a:xfrm>
            <a:off x="901337" y="2302256"/>
            <a:ext cx="9461863" cy="69888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NTO/ATO-degrading bioreactors (flow-through experiments)</a:t>
            </a:r>
          </a:p>
        </p:txBody>
      </p:sp>
      <p:sp>
        <p:nvSpPr>
          <p:cNvPr id="9" name="Content Placeholder 2">
            <a:extLst>
              <a:ext uri="{FF2B5EF4-FFF2-40B4-BE49-F238E27FC236}">
                <a16:creationId xmlns:a16="http://schemas.microsoft.com/office/drawing/2014/main" id="{510766DE-1F19-42EC-A2CC-2E3223C9EEE1}"/>
              </a:ext>
            </a:extLst>
          </p:cNvPr>
          <p:cNvSpPr txBox="1">
            <a:spLocks/>
          </p:cNvSpPr>
          <p:nvPr/>
        </p:nvSpPr>
        <p:spPr>
          <a:xfrm>
            <a:off x="877065" y="1465940"/>
            <a:ext cx="9362507" cy="75678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Batch assays inoculated with soil and enrichment cultures</a:t>
            </a:r>
          </a:p>
        </p:txBody>
      </p:sp>
      <p:sp>
        <p:nvSpPr>
          <p:cNvPr id="3" name="Slide Number Placeholder 2">
            <a:extLst>
              <a:ext uri="{FF2B5EF4-FFF2-40B4-BE49-F238E27FC236}">
                <a16:creationId xmlns:a16="http://schemas.microsoft.com/office/drawing/2014/main" id="{AA071FDD-D186-44C6-ABD6-CAED01C9EE4F}"/>
              </a:ext>
            </a:extLst>
          </p:cNvPr>
          <p:cNvSpPr>
            <a:spLocks noGrp="1"/>
          </p:cNvSpPr>
          <p:nvPr>
            <p:ph type="sldNum" sz="quarter" idx="12"/>
          </p:nvPr>
        </p:nvSpPr>
        <p:spPr>
          <a:xfrm>
            <a:off x="26196" y="6453416"/>
            <a:ext cx="542697" cy="279400"/>
          </a:xfrm>
        </p:spPr>
        <p:txBody>
          <a:bodyPr/>
          <a:lstStyle/>
          <a:p>
            <a:fld id="{FBB24938-D6A4-49A0-9464-2E366504C428}" type="slidenum">
              <a:rPr lang="en-US" sz="2400" smtClean="0"/>
              <a:t>4</a:t>
            </a:fld>
            <a:endParaRPr lang="en-US" sz="2400" dirty="0"/>
          </a:p>
        </p:txBody>
      </p:sp>
      <p:sp>
        <p:nvSpPr>
          <p:cNvPr id="17" name="Rectángulo 1"/>
          <p:cNvSpPr/>
          <p:nvPr/>
        </p:nvSpPr>
        <p:spPr>
          <a:xfrm>
            <a:off x="3303127" y="4581250"/>
            <a:ext cx="6806887" cy="13187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9831004" y="722146"/>
            <a:ext cx="1064391" cy="1738666"/>
          </a:xfrm>
          <a:prstGeom prst="rect">
            <a:avLst/>
          </a:prstGeom>
        </p:spPr>
      </p:pic>
    </p:spTree>
    <p:extLst>
      <p:ext uri="{BB962C8B-B14F-4D97-AF65-F5344CB8AC3E}">
        <p14:creationId xmlns:p14="http://schemas.microsoft.com/office/powerpoint/2010/main" val="301456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stretch>
            <a:fillRect/>
          </a:stretch>
        </p:blipFill>
        <p:spPr>
          <a:xfrm>
            <a:off x="2028714" y="49827"/>
            <a:ext cx="7028200" cy="6848647"/>
          </a:xfrm>
          <a:prstGeom prst="rect">
            <a:avLst/>
          </a:prstGeom>
        </p:spPr>
      </p:pic>
      <p:sp>
        <p:nvSpPr>
          <p:cNvPr id="3" name="Slide Number Placeholder 2">
            <a:extLst>
              <a:ext uri="{FF2B5EF4-FFF2-40B4-BE49-F238E27FC236}">
                <a16:creationId xmlns:a16="http://schemas.microsoft.com/office/drawing/2014/main" id="{AA071FDD-D186-44C6-ABD6-CAED01C9EE4F}"/>
              </a:ext>
            </a:extLst>
          </p:cNvPr>
          <p:cNvSpPr>
            <a:spLocks noGrp="1"/>
          </p:cNvSpPr>
          <p:nvPr>
            <p:ph type="sldNum" sz="quarter" idx="12"/>
          </p:nvPr>
        </p:nvSpPr>
        <p:spPr>
          <a:xfrm>
            <a:off x="26196" y="6453416"/>
            <a:ext cx="542697" cy="279400"/>
          </a:xfrm>
        </p:spPr>
        <p:txBody>
          <a:bodyPr/>
          <a:lstStyle/>
          <a:p>
            <a:fld id="{FBB24938-D6A4-49A0-9464-2E366504C428}" type="slidenum">
              <a:rPr lang="en-US" sz="2400" smtClean="0"/>
              <a:t>5</a:t>
            </a:fld>
            <a:endParaRPr lang="en-US" sz="2400" dirty="0"/>
          </a:p>
        </p:txBody>
      </p:sp>
    </p:spTree>
    <p:extLst>
      <p:ext uri="{BB962C8B-B14F-4D97-AF65-F5344CB8AC3E}">
        <p14:creationId xmlns:p14="http://schemas.microsoft.com/office/powerpoint/2010/main" val="371932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1F97DB-9030-434F-ACDA-A0AC5AB25330}"/>
              </a:ext>
            </a:extLst>
          </p:cNvPr>
          <p:cNvSpPr>
            <a:spLocks noGrp="1"/>
          </p:cNvSpPr>
          <p:nvPr>
            <p:ph idx="4294967295"/>
          </p:nvPr>
        </p:nvSpPr>
        <p:spPr>
          <a:xfrm>
            <a:off x="5115099" y="633936"/>
            <a:ext cx="3506496" cy="1226739"/>
          </a:xfrm>
        </p:spPr>
        <p:txBody>
          <a:bodyPr>
            <a:noAutofit/>
          </a:bodyPr>
          <a:lstStyle/>
          <a:p>
            <a:pPr marL="0" indent="0" algn="ctr">
              <a:buNone/>
            </a:pPr>
            <a:r>
              <a:rPr lang="en-US" u="sng" dirty="0">
                <a:latin typeface="Arial" panose="020B0604020202020204" pitchFamily="34" charset="0"/>
                <a:cs typeface="Arial" panose="020B0604020202020204" pitchFamily="34" charset="0"/>
              </a:rPr>
              <a:t>Anaerobic batch assay</a:t>
            </a:r>
            <a:r>
              <a:rPr lang="en-US" dirty="0">
                <a:latin typeface="Arial" panose="020B0604020202020204" pitchFamily="34" charset="0"/>
                <a:cs typeface="Arial" panose="020B0604020202020204" pitchFamily="34" charset="0"/>
              </a:rPr>
              <a:t>: </a:t>
            </a:r>
          </a:p>
          <a:p>
            <a:pPr marL="0" indent="0" algn="ctr">
              <a:buNone/>
            </a:pPr>
            <a:r>
              <a:rPr lang="en-US" dirty="0">
                <a:latin typeface="Arial" panose="020B0604020202020204" pitchFamily="34" charset="0"/>
                <a:cs typeface="Arial" panose="020B0604020202020204" pitchFamily="34" charset="0"/>
              </a:rPr>
              <a:t>NTO easily degrades to ATO</a:t>
            </a:r>
          </a:p>
        </p:txBody>
      </p:sp>
      <p:sp>
        <p:nvSpPr>
          <p:cNvPr id="6" name="Rectángulo 5"/>
          <p:cNvSpPr/>
          <p:nvPr/>
        </p:nvSpPr>
        <p:spPr>
          <a:xfrm>
            <a:off x="8576276" y="1333788"/>
            <a:ext cx="2970657" cy="129408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Rectángulo 7"/>
          <p:cNvSpPr/>
          <p:nvPr/>
        </p:nvSpPr>
        <p:spPr>
          <a:xfrm>
            <a:off x="8614612" y="1333788"/>
            <a:ext cx="2045753" cy="400110"/>
          </a:xfrm>
          <a:prstGeom prst="rect">
            <a:avLst/>
          </a:prstGeom>
        </p:spPr>
        <p:txBody>
          <a:bodyPr wrap="none">
            <a:spAutoFit/>
          </a:bodyPr>
          <a:lstStyle/>
          <a:p>
            <a:r>
              <a:rPr lang="en-US" sz="2000" dirty="0">
                <a:latin typeface="Arial" panose="020B0604020202020204" pitchFamily="34" charset="0"/>
                <a:ea typeface="Calibri" panose="020F0502020204030204" pitchFamily="34" charset="0"/>
              </a:rPr>
              <a:t>Acetate :  2 mM </a:t>
            </a:r>
            <a:endParaRPr lang="en-US" sz="2000" dirty="0"/>
          </a:p>
        </p:txBody>
      </p:sp>
      <p:sp>
        <p:nvSpPr>
          <p:cNvPr id="9" name="Rectángulo 8"/>
          <p:cNvSpPr/>
          <p:nvPr/>
        </p:nvSpPr>
        <p:spPr>
          <a:xfrm>
            <a:off x="8640763" y="1753573"/>
            <a:ext cx="1925720" cy="400110"/>
          </a:xfrm>
          <a:prstGeom prst="rect">
            <a:avLst/>
          </a:prstGeom>
        </p:spPr>
        <p:txBody>
          <a:bodyPr wrap="none">
            <a:spAutoFit/>
          </a:bodyPr>
          <a:lstStyle/>
          <a:p>
            <a:r>
              <a:rPr lang="en-US" sz="2000" dirty="0">
                <a:latin typeface="Arial" panose="020B0604020202020204" pitchFamily="34" charset="0"/>
                <a:ea typeface="Calibri" panose="020F0502020204030204" pitchFamily="34" charset="0"/>
              </a:rPr>
              <a:t>NTO :      1 mM</a:t>
            </a:r>
            <a:endParaRPr lang="en-US" sz="2000" dirty="0"/>
          </a:p>
        </p:txBody>
      </p:sp>
      <p:sp>
        <p:nvSpPr>
          <p:cNvPr id="10" name="Rectángulo 9"/>
          <p:cNvSpPr/>
          <p:nvPr/>
        </p:nvSpPr>
        <p:spPr>
          <a:xfrm>
            <a:off x="8576276" y="4148412"/>
            <a:ext cx="2970657" cy="101652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ángulo 11"/>
          <p:cNvSpPr/>
          <p:nvPr/>
        </p:nvSpPr>
        <p:spPr>
          <a:xfrm>
            <a:off x="5673423" y="2996364"/>
            <a:ext cx="5261377" cy="580993"/>
          </a:xfrm>
          <a:prstGeom prst="rect">
            <a:avLst/>
          </a:prstGeom>
        </p:spPr>
        <p:txBody>
          <a:bodyPr wrap="none">
            <a:spAutoFit/>
          </a:bodyPr>
          <a:lstStyle/>
          <a:p>
            <a:pPr algn="just">
              <a:lnSpc>
                <a:spcPct val="107000"/>
              </a:lnSpc>
              <a:spcAft>
                <a:spcPts val="800"/>
              </a:spcAft>
            </a:pPr>
            <a:r>
              <a:rPr lang="en-US" sz="3200" b="1" u="sng" dirty="0">
                <a:solidFill>
                  <a:srgbClr val="002060"/>
                </a:solidFill>
                <a:latin typeface="Arial" panose="020B0604020202020204" pitchFamily="34" charset="0"/>
                <a:ea typeface="Calibri" panose="020F0502020204030204" pitchFamily="34" charset="0"/>
                <a:cs typeface="Arial" panose="020B0604020202020204" pitchFamily="34" charset="0"/>
              </a:rPr>
              <a:t>Batch Bioassays with Soil</a:t>
            </a:r>
            <a:endParaRPr lang="en-US" sz="3200" u="sng"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13" name="Rectángulo 12"/>
          <p:cNvSpPr/>
          <p:nvPr/>
        </p:nvSpPr>
        <p:spPr>
          <a:xfrm>
            <a:off x="5201604" y="3721869"/>
            <a:ext cx="3102508" cy="1200329"/>
          </a:xfrm>
          <a:prstGeom prst="rect">
            <a:avLst/>
          </a:prstGeom>
        </p:spPr>
        <p:txBody>
          <a:bodyPr wrap="square">
            <a:spAutoFit/>
          </a:bodyPr>
          <a:lstStyle/>
          <a:p>
            <a:pPr algn="ctr"/>
            <a:r>
              <a:rPr lang="en-US" sz="2400" u="sng" dirty="0">
                <a:solidFill>
                  <a:schemeClr val="tx1">
                    <a:lumMod val="95000"/>
                    <a:lumOff val="5000"/>
                  </a:schemeClr>
                </a:solidFill>
                <a:latin typeface="Arial" panose="020B0604020202020204" pitchFamily="34" charset="0"/>
                <a:ea typeface="Cambria" panose="02040503050406030204" pitchFamily="18" charset="0"/>
                <a:cs typeface="Arial" panose="020B0604020202020204" pitchFamily="34" charset="0"/>
              </a:rPr>
              <a:t>Aerobic batch assay</a:t>
            </a:r>
            <a:r>
              <a:rPr lang="en-US" sz="2400" dirty="0">
                <a:solidFill>
                  <a:schemeClr val="tx1">
                    <a:lumMod val="95000"/>
                    <a:lumOff val="5000"/>
                  </a:schemeClr>
                </a:solidFill>
                <a:latin typeface="Arial" panose="020B0604020202020204" pitchFamily="34" charset="0"/>
                <a:ea typeface="Cambria" panose="02040503050406030204" pitchFamily="18" charset="0"/>
                <a:cs typeface="Arial" panose="020B0604020202020204" pitchFamily="34" charset="0"/>
              </a:rPr>
              <a:t>:</a:t>
            </a:r>
          </a:p>
          <a:p>
            <a:pPr algn="ctr"/>
            <a:r>
              <a:rPr lang="en-US" sz="2400" dirty="0">
                <a:solidFill>
                  <a:schemeClr val="tx1">
                    <a:lumMod val="95000"/>
                    <a:lumOff val="5000"/>
                  </a:schemeClr>
                </a:solidFill>
                <a:latin typeface="Arial" panose="020B0604020202020204" pitchFamily="34" charset="0"/>
                <a:ea typeface="Cambria" panose="02040503050406030204" pitchFamily="18" charset="0"/>
                <a:cs typeface="Arial" panose="020B0604020202020204" pitchFamily="34" charset="0"/>
              </a:rPr>
              <a:t>Soil community did not degrade ATO</a:t>
            </a:r>
          </a:p>
        </p:txBody>
      </p:sp>
      <p:sp>
        <p:nvSpPr>
          <p:cNvPr id="14" name="Rectángulo 13"/>
          <p:cNvSpPr/>
          <p:nvPr/>
        </p:nvSpPr>
        <p:spPr>
          <a:xfrm>
            <a:off x="8640763" y="4243214"/>
            <a:ext cx="1610121" cy="400110"/>
          </a:xfrm>
          <a:prstGeom prst="rect">
            <a:avLst/>
          </a:prstGeom>
        </p:spPr>
        <p:txBody>
          <a:bodyPr wrap="none">
            <a:spAutoFit/>
          </a:bodyPr>
          <a:lstStyle/>
          <a:p>
            <a:r>
              <a:rPr lang="en-US" sz="2000" dirty="0">
                <a:latin typeface="Arial" panose="020B0604020202020204" pitchFamily="34" charset="0"/>
                <a:ea typeface="Calibri" panose="020F0502020204030204" pitchFamily="34" charset="0"/>
              </a:rPr>
              <a:t>ATO :  1 mM</a:t>
            </a:r>
            <a:endParaRPr lang="en-US" sz="2000" dirty="0"/>
          </a:p>
        </p:txBody>
      </p:sp>
      <p:sp>
        <p:nvSpPr>
          <p:cNvPr id="15" name="Rectángulo 14"/>
          <p:cNvSpPr/>
          <p:nvPr/>
        </p:nvSpPr>
        <p:spPr>
          <a:xfrm>
            <a:off x="8576276" y="2164706"/>
            <a:ext cx="2958485" cy="400110"/>
          </a:xfrm>
          <a:prstGeom prst="rect">
            <a:avLst/>
          </a:prstGeom>
        </p:spPr>
        <p:txBody>
          <a:bodyPr wrap="square">
            <a:spAutoFit/>
          </a:bodyPr>
          <a:lstStyle/>
          <a:p>
            <a:r>
              <a:rPr lang="en-US" sz="2000" dirty="0">
                <a:latin typeface="Arial" panose="020B0604020202020204" pitchFamily="34" charset="0"/>
                <a:ea typeface="Calibri" panose="020F0502020204030204" pitchFamily="34" charset="0"/>
              </a:rPr>
              <a:t>Inoculum: Soil 1% w/vol</a:t>
            </a:r>
            <a:endParaRPr lang="en-US" sz="2000" dirty="0"/>
          </a:p>
        </p:txBody>
      </p:sp>
      <p:sp>
        <p:nvSpPr>
          <p:cNvPr id="17" name="Rectángulo 16"/>
          <p:cNvSpPr/>
          <p:nvPr/>
        </p:nvSpPr>
        <p:spPr>
          <a:xfrm>
            <a:off x="8614612" y="4625941"/>
            <a:ext cx="2881667" cy="400110"/>
          </a:xfrm>
          <a:prstGeom prst="rect">
            <a:avLst/>
          </a:prstGeom>
        </p:spPr>
        <p:txBody>
          <a:bodyPr wrap="square">
            <a:spAutoFit/>
          </a:bodyPr>
          <a:lstStyle/>
          <a:p>
            <a:r>
              <a:rPr lang="en-US" sz="2000" dirty="0">
                <a:latin typeface="Arial" panose="020B0604020202020204" pitchFamily="34" charset="0"/>
                <a:ea typeface="Calibri" panose="020F0502020204030204" pitchFamily="34" charset="0"/>
              </a:rPr>
              <a:t>Inoculum: Soil 1% w/vol</a:t>
            </a:r>
            <a:endParaRPr lang="en-US" sz="2000" dirty="0"/>
          </a:p>
        </p:txBody>
      </p:sp>
      <p:sp>
        <p:nvSpPr>
          <p:cNvPr id="2" name="Title 1">
            <a:extLst>
              <a:ext uri="{FF2B5EF4-FFF2-40B4-BE49-F238E27FC236}">
                <a16:creationId xmlns:a16="http://schemas.microsoft.com/office/drawing/2014/main" id="{D2D900AD-B2F1-4A01-8BAE-E9B47739F03B}"/>
              </a:ext>
            </a:extLst>
          </p:cNvPr>
          <p:cNvSpPr>
            <a:spLocks noGrp="1"/>
          </p:cNvSpPr>
          <p:nvPr>
            <p:ph type="title" idx="4294967295"/>
          </p:nvPr>
        </p:nvSpPr>
        <p:spPr>
          <a:xfrm>
            <a:off x="8946920" y="463882"/>
            <a:ext cx="2939031" cy="835931"/>
          </a:xfrm>
          <a:noFill/>
        </p:spPr>
        <p:txBody>
          <a:bodyPr>
            <a:normAutofit/>
          </a:bodyPr>
          <a:lstStyle/>
          <a:p>
            <a:r>
              <a:rPr lang="en-US" b="1" dirty="0">
                <a:latin typeface="Arial" panose="020B0604020202020204" pitchFamily="34" charset="0"/>
                <a:cs typeface="Arial" panose="020B0604020202020204" pitchFamily="34" charset="0"/>
              </a:rPr>
              <a:t>Results</a:t>
            </a:r>
          </a:p>
        </p:txBody>
      </p:sp>
      <p:pic>
        <p:nvPicPr>
          <p:cNvPr id="20" name="Imagen 19"/>
          <p:cNvPicPr>
            <a:picLocks noChangeAspect="1"/>
          </p:cNvPicPr>
          <p:nvPr/>
        </p:nvPicPr>
        <p:blipFill>
          <a:blip r:embed="rId3"/>
          <a:stretch>
            <a:fillRect/>
          </a:stretch>
        </p:blipFill>
        <p:spPr>
          <a:xfrm>
            <a:off x="551755" y="485850"/>
            <a:ext cx="4675451" cy="5854972"/>
          </a:xfrm>
          <a:prstGeom prst="rect">
            <a:avLst/>
          </a:prstGeom>
        </p:spPr>
      </p:pic>
      <p:sp>
        <p:nvSpPr>
          <p:cNvPr id="21" name="Rectángulo 20"/>
          <p:cNvSpPr/>
          <p:nvPr/>
        </p:nvSpPr>
        <p:spPr>
          <a:xfrm>
            <a:off x="5227206" y="5371048"/>
            <a:ext cx="5886471" cy="948593"/>
          </a:xfrm>
          <a:prstGeom prst="rect">
            <a:avLst/>
          </a:prstGeom>
        </p:spPr>
        <p:txBody>
          <a:bodyPr wrap="square">
            <a:spAutoFit/>
          </a:bodyPr>
          <a:lstStyle/>
          <a:p>
            <a:pPr algn="ctr">
              <a:lnSpc>
                <a:spcPct val="107000"/>
              </a:lnSpc>
              <a:spcAft>
                <a:spcPts val="800"/>
              </a:spcAft>
            </a:pPr>
            <a:r>
              <a:rPr lang="en-US" sz="2600" b="1" dirty="0">
                <a:solidFill>
                  <a:srgbClr val="007E39"/>
                </a:solidFill>
                <a:latin typeface="Arial" panose="020B0604020202020204" pitchFamily="34" charset="0"/>
                <a:ea typeface="Calibri" panose="020F0502020204030204" pitchFamily="34" charset="0"/>
                <a:cs typeface="Arial" panose="020B0604020202020204" pitchFamily="34" charset="0"/>
              </a:rPr>
              <a:t>Soil bio-augmentation with ATO-enrichment culture was required</a:t>
            </a:r>
            <a:endParaRPr lang="en-US" sz="2600" dirty="0">
              <a:solidFill>
                <a:srgbClr val="007E39"/>
              </a:solidFill>
              <a:latin typeface="Arial" panose="020B0604020202020204" pitchFamily="34" charset="0"/>
              <a:ea typeface="Calibri" panose="020F0502020204030204" pitchFamily="34" charset="0"/>
              <a:cs typeface="Arial" panose="020B0604020202020204" pitchFamily="34" charset="0"/>
            </a:endParaRPr>
          </a:p>
        </p:txBody>
      </p:sp>
      <p:sp>
        <p:nvSpPr>
          <p:cNvPr id="23" name="Flecha abajo 22"/>
          <p:cNvSpPr/>
          <p:nvPr/>
        </p:nvSpPr>
        <p:spPr>
          <a:xfrm>
            <a:off x="6535680" y="4952897"/>
            <a:ext cx="695288" cy="424076"/>
          </a:xfrm>
          <a:prstGeom prst="downArrow">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FAB0826-3A59-4322-8ADE-85F2C898D890}"/>
              </a:ext>
            </a:extLst>
          </p:cNvPr>
          <p:cNvSpPr>
            <a:spLocks noGrp="1"/>
          </p:cNvSpPr>
          <p:nvPr>
            <p:ph type="sldNum" sz="quarter" idx="12"/>
          </p:nvPr>
        </p:nvSpPr>
        <p:spPr>
          <a:xfrm>
            <a:off x="11510100" y="6483350"/>
            <a:ext cx="542697" cy="279400"/>
          </a:xfrm>
        </p:spPr>
        <p:txBody>
          <a:bodyPr/>
          <a:lstStyle/>
          <a:p>
            <a:fld id="{FBB24938-D6A4-49A0-9464-2E366504C428}" type="slidenum">
              <a:rPr lang="en-US" sz="2400" smtClean="0"/>
              <a:t>6</a:t>
            </a:fld>
            <a:endParaRPr lang="en-US" sz="2400" dirty="0"/>
          </a:p>
        </p:txBody>
      </p:sp>
    </p:spTree>
    <p:extLst>
      <p:ext uri="{BB962C8B-B14F-4D97-AF65-F5344CB8AC3E}">
        <p14:creationId xmlns:p14="http://schemas.microsoft.com/office/powerpoint/2010/main" val="207248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p:cNvPicPr>
            <a:picLocks noChangeAspect="1"/>
          </p:cNvPicPr>
          <p:nvPr/>
        </p:nvPicPr>
        <p:blipFill>
          <a:blip r:embed="rId3"/>
          <a:stretch>
            <a:fillRect/>
          </a:stretch>
        </p:blipFill>
        <p:spPr>
          <a:xfrm>
            <a:off x="121371" y="183809"/>
            <a:ext cx="5684042" cy="6490382"/>
          </a:xfrm>
          <a:prstGeom prst="rect">
            <a:avLst/>
          </a:prstGeom>
        </p:spPr>
      </p:pic>
      <p:sp>
        <p:nvSpPr>
          <p:cNvPr id="20" name="Rectángulo 19"/>
          <p:cNvSpPr/>
          <p:nvPr/>
        </p:nvSpPr>
        <p:spPr>
          <a:xfrm>
            <a:off x="704539" y="5363458"/>
            <a:ext cx="2678137" cy="369332"/>
          </a:xfrm>
          <a:prstGeom prst="rect">
            <a:avLst/>
          </a:prstGeom>
        </p:spPr>
        <p:txBody>
          <a:bodyPr wrap="square">
            <a:spAutoFit/>
          </a:bodyPr>
          <a:lstStyle/>
          <a:p>
            <a:pPr algn="ctr"/>
            <a:r>
              <a:rPr lang="en-US" b="1" dirty="0">
                <a:solidFill>
                  <a:srgbClr val="002060"/>
                </a:solidFill>
                <a:latin typeface="Arial" panose="020B0604020202020204" pitchFamily="34" charset="0"/>
                <a:cs typeface="Arial" panose="020B0604020202020204" pitchFamily="34" charset="0"/>
              </a:rPr>
              <a:t>[ATO]= 100 µM</a:t>
            </a:r>
          </a:p>
        </p:txBody>
      </p:sp>
      <p:sp>
        <p:nvSpPr>
          <p:cNvPr id="25" name="Rectángulo 24"/>
          <p:cNvSpPr/>
          <p:nvPr/>
        </p:nvSpPr>
        <p:spPr>
          <a:xfrm>
            <a:off x="1234184" y="622478"/>
            <a:ext cx="2148492" cy="369332"/>
          </a:xfrm>
          <a:prstGeom prst="rect">
            <a:avLst/>
          </a:prstGeom>
        </p:spPr>
        <p:txBody>
          <a:bodyPr wrap="square">
            <a:spAutoFit/>
          </a:bodyPr>
          <a:lstStyle/>
          <a:p>
            <a:pPr algn="ctr"/>
            <a:r>
              <a:rPr lang="en-US" b="1" dirty="0">
                <a:solidFill>
                  <a:srgbClr val="002060"/>
                </a:solidFill>
                <a:latin typeface="Arial" panose="020B0604020202020204" pitchFamily="34" charset="0"/>
                <a:cs typeface="Arial" panose="020B0604020202020204" pitchFamily="34" charset="0"/>
              </a:rPr>
              <a:t>[NTO]= 100 µM</a:t>
            </a:r>
          </a:p>
        </p:txBody>
      </p:sp>
      <p:pic>
        <p:nvPicPr>
          <p:cNvPr id="39" name="Imagen 38"/>
          <p:cNvPicPr>
            <a:picLocks noChangeAspect="1"/>
          </p:cNvPicPr>
          <p:nvPr/>
        </p:nvPicPr>
        <p:blipFill>
          <a:blip r:embed="rId4"/>
          <a:stretch>
            <a:fillRect/>
          </a:stretch>
        </p:blipFill>
        <p:spPr>
          <a:xfrm>
            <a:off x="6032090" y="311164"/>
            <a:ext cx="5997186" cy="2653261"/>
          </a:xfrm>
          <a:prstGeom prst="rect">
            <a:avLst/>
          </a:prstGeom>
        </p:spPr>
      </p:pic>
      <p:pic>
        <p:nvPicPr>
          <p:cNvPr id="42" name="Imagen 41"/>
          <p:cNvPicPr>
            <a:picLocks noChangeAspect="1"/>
          </p:cNvPicPr>
          <p:nvPr/>
        </p:nvPicPr>
        <p:blipFill>
          <a:blip r:embed="rId5"/>
          <a:stretch>
            <a:fillRect/>
          </a:stretch>
        </p:blipFill>
        <p:spPr>
          <a:xfrm>
            <a:off x="6032090" y="3215141"/>
            <a:ext cx="5997186" cy="3451860"/>
          </a:xfrm>
          <a:prstGeom prst="rect">
            <a:avLst/>
          </a:prstGeom>
        </p:spPr>
      </p:pic>
      <p:sp>
        <p:nvSpPr>
          <p:cNvPr id="2" name="Slide Number Placeholder 1">
            <a:extLst>
              <a:ext uri="{FF2B5EF4-FFF2-40B4-BE49-F238E27FC236}">
                <a16:creationId xmlns:a16="http://schemas.microsoft.com/office/drawing/2014/main" id="{C1805CCB-BC8E-49F7-B051-F7A639316A51}"/>
              </a:ext>
            </a:extLst>
          </p:cNvPr>
          <p:cNvSpPr>
            <a:spLocks noGrp="1"/>
          </p:cNvSpPr>
          <p:nvPr>
            <p:ph type="sldNum" sz="quarter" idx="12"/>
          </p:nvPr>
        </p:nvSpPr>
        <p:spPr>
          <a:xfrm>
            <a:off x="11323675" y="6142798"/>
            <a:ext cx="590043" cy="422483"/>
          </a:xfrm>
        </p:spPr>
        <p:txBody>
          <a:bodyPr/>
          <a:lstStyle/>
          <a:p>
            <a:fld id="{FBB24938-D6A4-49A0-9464-2E366504C428}" type="slidenum">
              <a:rPr lang="en-US" sz="1800" smtClean="0"/>
              <a:t>7</a:t>
            </a:fld>
            <a:endParaRPr lang="en-US" sz="1800" dirty="0"/>
          </a:p>
        </p:txBody>
      </p:sp>
    </p:spTree>
    <p:extLst>
      <p:ext uri="{BB962C8B-B14F-4D97-AF65-F5344CB8AC3E}">
        <p14:creationId xmlns:p14="http://schemas.microsoft.com/office/powerpoint/2010/main" val="96859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CCE3-1A14-43F6-9EAB-9AD30C2F7A3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Interpretation of Results</a:t>
            </a:r>
          </a:p>
        </p:txBody>
      </p:sp>
      <p:sp>
        <p:nvSpPr>
          <p:cNvPr id="3" name="Content Placeholder 2">
            <a:extLst>
              <a:ext uri="{FF2B5EF4-FFF2-40B4-BE49-F238E27FC236}">
                <a16:creationId xmlns:a16="http://schemas.microsoft.com/office/drawing/2014/main" id="{C943A99A-C0B9-46C4-BC2E-59633FF6155B}"/>
              </a:ext>
            </a:extLst>
          </p:cNvPr>
          <p:cNvSpPr>
            <a:spLocks noGrp="1"/>
          </p:cNvSpPr>
          <p:nvPr>
            <p:ph idx="1"/>
          </p:nvPr>
        </p:nvSpPr>
        <p:spPr>
          <a:xfrm>
            <a:off x="1372510" y="2530806"/>
            <a:ext cx="9943190" cy="3318936"/>
          </a:xfrm>
        </p:spPr>
        <p:txBody>
          <a:bodyPr/>
          <a:lstStyle/>
          <a:p>
            <a:r>
              <a:rPr lang="en-US" dirty="0">
                <a:latin typeface="Arial" panose="020B0604020202020204" pitchFamily="34" charset="0"/>
                <a:cs typeface="Arial" panose="020B0604020202020204" pitchFamily="34" charset="0"/>
              </a:rPr>
              <a:t>NTO can be degraded to ATO easily by the soil microbial community.</a:t>
            </a:r>
          </a:p>
          <a:p>
            <a:r>
              <a:rPr lang="en-US" dirty="0">
                <a:latin typeface="Arial" panose="020B0604020202020204" pitchFamily="34" charset="0"/>
                <a:cs typeface="Arial" panose="020B0604020202020204" pitchFamily="34" charset="0"/>
              </a:rPr>
              <a:t>ATO is much more resistant to degradation</a:t>
            </a:r>
          </a:p>
          <a:p>
            <a:pPr marL="0" indent="0">
              <a:buNone/>
            </a:pPr>
            <a:r>
              <a:rPr lang="en-US" dirty="0">
                <a:latin typeface="Arial" panose="020B0604020202020204" pitchFamily="34" charset="0"/>
                <a:cs typeface="Arial" panose="020B0604020202020204" pitchFamily="34" charset="0"/>
              </a:rPr>
              <a:t> </a:t>
            </a:r>
          </a:p>
        </p:txBody>
      </p:sp>
      <p:sp>
        <p:nvSpPr>
          <p:cNvPr id="5" name="Rectángulo redondeado 4"/>
          <p:cNvSpPr/>
          <p:nvPr/>
        </p:nvSpPr>
        <p:spPr>
          <a:xfrm>
            <a:off x="1479177" y="3576613"/>
            <a:ext cx="3981513" cy="139045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The enrichment culture may not be viable in the bulk soil after </a:t>
            </a:r>
            <a:r>
              <a:rPr lang="en-US" sz="2000" b="1" dirty="0">
                <a:latin typeface="Arial" panose="020B0604020202020204" pitchFamily="34" charset="0"/>
                <a:cs typeface="Arial" panose="020B0604020202020204" pitchFamily="34" charset="0"/>
              </a:rPr>
              <a:t>bio-augmentation</a:t>
            </a:r>
          </a:p>
        </p:txBody>
      </p:sp>
      <p:sp>
        <p:nvSpPr>
          <p:cNvPr id="6" name="Rectángulo redondeado 5"/>
          <p:cNvSpPr/>
          <p:nvPr/>
        </p:nvSpPr>
        <p:spPr>
          <a:xfrm>
            <a:off x="5814941" y="3582447"/>
            <a:ext cx="5299054" cy="13787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DO in influent (≈ 7 mg 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/L).</a:t>
            </a:r>
          </a:p>
          <a:p>
            <a:pPr marL="342900" indent="-342900">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supply is limited in the soil-columns</a:t>
            </a:r>
          </a:p>
        </p:txBody>
      </p:sp>
      <p:sp>
        <p:nvSpPr>
          <p:cNvPr id="7" name="Rectángulo 6"/>
          <p:cNvSpPr/>
          <p:nvPr/>
        </p:nvSpPr>
        <p:spPr>
          <a:xfrm>
            <a:off x="4252318" y="5201997"/>
            <a:ext cx="7263633" cy="892552"/>
          </a:xfrm>
          <a:prstGeom prst="rect">
            <a:avLst/>
          </a:prstGeom>
        </p:spPr>
        <p:txBody>
          <a:bodyPr wrap="square">
            <a:spAutoFit/>
          </a:bodyPr>
          <a:lstStyle/>
          <a:p>
            <a:pPr marL="457200" indent="-457200" algn="just">
              <a:spcAft>
                <a:spcPts val="0"/>
              </a:spcAft>
            </a:pPr>
            <a:r>
              <a:rPr lang="es-MX" sz="2400" dirty="0">
                <a:latin typeface="Arial" panose="020B0604020202020204" pitchFamily="34" charset="0"/>
                <a:cs typeface="Arial" panose="020B0604020202020204" pitchFamily="34" charset="0"/>
              </a:rPr>
              <a:t>C</a:t>
            </a:r>
            <a:r>
              <a:rPr lang="es-MX" sz="2400" baseline="-25000" dirty="0">
                <a:latin typeface="Arial" panose="020B0604020202020204" pitchFamily="34" charset="0"/>
                <a:cs typeface="Arial" panose="020B0604020202020204" pitchFamily="34" charset="0"/>
              </a:rPr>
              <a:t>2</a:t>
            </a:r>
            <a:r>
              <a:rPr lang="es-MX" sz="2400" dirty="0">
                <a:latin typeface="Arial" panose="020B0604020202020204" pitchFamily="34" charset="0"/>
                <a:cs typeface="Arial" panose="020B0604020202020204" pitchFamily="34" charset="0"/>
              </a:rPr>
              <a:t>H</a:t>
            </a:r>
            <a:r>
              <a:rPr lang="es-MX" sz="2400" baseline="-25000" dirty="0">
                <a:latin typeface="Arial" panose="020B0604020202020204" pitchFamily="34" charset="0"/>
                <a:cs typeface="Arial" panose="020B0604020202020204" pitchFamily="34" charset="0"/>
              </a:rPr>
              <a:t>4</a:t>
            </a:r>
            <a:r>
              <a:rPr lang="es-MX" sz="2400" dirty="0">
                <a:latin typeface="Arial" panose="020B0604020202020204" pitchFamily="34" charset="0"/>
                <a:cs typeface="Arial" panose="020B0604020202020204" pitchFamily="34" charset="0"/>
              </a:rPr>
              <a:t>N</a:t>
            </a:r>
            <a:r>
              <a:rPr lang="es-MX" sz="2400" baseline="-25000" dirty="0">
                <a:latin typeface="Arial" panose="020B0604020202020204" pitchFamily="34" charset="0"/>
                <a:cs typeface="Arial" panose="020B0604020202020204" pitchFamily="34" charset="0"/>
              </a:rPr>
              <a:t>4</a:t>
            </a:r>
            <a:r>
              <a:rPr lang="es-MX" sz="2400" dirty="0">
                <a:latin typeface="Arial" panose="020B0604020202020204" pitchFamily="34" charset="0"/>
                <a:cs typeface="Arial" panose="020B0604020202020204" pitchFamily="34" charset="0"/>
              </a:rPr>
              <a:t>O + H</a:t>
            </a:r>
            <a:r>
              <a:rPr lang="es-MX" sz="2400" baseline="-25000" dirty="0">
                <a:latin typeface="Arial" panose="020B0604020202020204" pitchFamily="34" charset="0"/>
                <a:cs typeface="Arial" panose="020B0604020202020204" pitchFamily="34" charset="0"/>
              </a:rPr>
              <a:t>2</a:t>
            </a:r>
            <a:r>
              <a:rPr lang="es-MX" sz="2400" dirty="0">
                <a:latin typeface="Arial" panose="020B0604020202020204" pitchFamily="34" charset="0"/>
                <a:cs typeface="Arial" panose="020B0604020202020204" pitchFamily="34" charset="0"/>
              </a:rPr>
              <a:t>O + </a:t>
            </a:r>
            <a:r>
              <a:rPr lang="es-MX" sz="2400" dirty="0">
                <a:solidFill>
                  <a:srgbClr val="00B050"/>
                </a:solidFill>
                <a:latin typeface="Arial" panose="020B0604020202020204" pitchFamily="34" charset="0"/>
                <a:cs typeface="Arial" panose="020B0604020202020204" pitchFamily="34" charset="0"/>
              </a:rPr>
              <a:t>O</a:t>
            </a:r>
            <a:r>
              <a:rPr lang="es-MX" sz="2400" baseline="-25000" dirty="0">
                <a:solidFill>
                  <a:srgbClr val="00B050"/>
                </a:solidFill>
                <a:latin typeface="Arial" panose="020B0604020202020204" pitchFamily="34" charset="0"/>
                <a:cs typeface="Arial" panose="020B0604020202020204" pitchFamily="34" charset="0"/>
              </a:rPr>
              <a:t>2</a:t>
            </a:r>
            <a:r>
              <a:rPr lang="es-MX" sz="2400" baseline="-25000" dirty="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+ 2H</a:t>
            </a:r>
            <a:r>
              <a:rPr lang="es-MX" sz="2400" baseline="30000" dirty="0">
                <a:latin typeface="Arial" panose="020B0604020202020204" pitchFamily="34" charset="0"/>
                <a:cs typeface="Arial" panose="020B0604020202020204" pitchFamily="34" charset="0"/>
              </a:rPr>
              <a:t>+</a:t>
            </a:r>
            <a:r>
              <a:rPr lang="es-MX" sz="2400" dirty="0">
                <a:latin typeface="Arial" panose="020B0604020202020204" pitchFamily="34" charset="0"/>
                <a:cs typeface="Arial" panose="020B0604020202020204" pitchFamily="34" charset="0"/>
              </a:rPr>
              <a:t>   → 2CO</a:t>
            </a:r>
            <a:r>
              <a:rPr lang="es-MX" sz="2400" baseline="-25000" dirty="0">
                <a:latin typeface="Arial" panose="020B0604020202020204" pitchFamily="34" charset="0"/>
                <a:cs typeface="Arial" panose="020B0604020202020204" pitchFamily="34" charset="0"/>
              </a:rPr>
              <a:t>2</a:t>
            </a:r>
            <a:r>
              <a:rPr lang="es-MX" sz="2400" dirty="0">
                <a:latin typeface="Arial" panose="020B0604020202020204" pitchFamily="34" charset="0"/>
                <a:cs typeface="Arial" panose="020B0604020202020204" pitchFamily="34" charset="0"/>
              </a:rPr>
              <a:t> + N</a:t>
            </a:r>
            <a:r>
              <a:rPr lang="es-MX" sz="2400" baseline="-25000" dirty="0">
                <a:latin typeface="Arial" panose="020B0604020202020204" pitchFamily="34" charset="0"/>
                <a:cs typeface="Arial" panose="020B0604020202020204" pitchFamily="34" charset="0"/>
              </a:rPr>
              <a:t>2</a:t>
            </a:r>
            <a:r>
              <a:rPr lang="es-MX" sz="2400" dirty="0">
                <a:latin typeface="Arial" panose="020B0604020202020204" pitchFamily="34" charset="0"/>
                <a:cs typeface="Arial" panose="020B0604020202020204" pitchFamily="34" charset="0"/>
              </a:rPr>
              <a:t> + 2NH</a:t>
            </a:r>
            <a:r>
              <a:rPr lang="es-MX" sz="2400" baseline="-25000" dirty="0">
                <a:latin typeface="Arial" panose="020B0604020202020204" pitchFamily="34" charset="0"/>
                <a:cs typeface="Arial" panose="020B0604020202020204" pitchFamily="34" charset="0"/>
              </a:rPr>
              <a:t>4</a:t>
            </a:r>
          </a:p>
          <a:p>
            <a:pPr marL="457200" indent="-457200" algn="just">
              <a:spcAft>
                <a:spcPts val="0"/>
              </a:spcAft>
            </a:pPr>
            <a:r>
              <a:rPr lang="es-MX" sz="2400" baseline="-25000" dirty="0">
                <a:latin typeface="Arial" panose="020B0604020202020204" pitchFamily="34" charset="0"/>
                <a:ea typeface="Calibri" panose="020F0502020204030204" pitchFamily="34" charset="0"/>
                <a:cs typeface="Arial" panose="020B0604020202020204" pitchFamily="34" charset="0"/>
              </a:rPr>
              <a:t>    </a:t>
            </a:r>
            <a:r>
              <a:rPr lang="es-MX" sz="2800" b="1" baseline="-25000" dirty="0">
                <a:latin typeface="Arial" panose="020B0604020202020204" pitchFamily="34" charset="0"/>
                <a:ea typeface="Calibri" panose="020F0502020204030204" pitchFamily="34" charset="0"/>
                <a:cs typeface="Arial" panose="020B0604020202020204" pitchFamily="34" charset="0"/>
              </a:rPr>
              <a:t>ATO</a:t>
            </a:r>
            <a:endParaRPr lang="es-MX" sz="2800" b="1"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F25691-3722-4447-89DB-8AFF939DF5A4}"/>
              </a:ext>
            </a:extLst>
          </p:cNvPr>
          <p:cNvSpPr>
            <a:spLocks noGrp="1"/>
          </p:cNvSpPr>
          <p:nvPr>
            <p:ph type="sldNum" sz="quarter" idx="12"/>
          </p:nvPr>
        </p:nvSpPr>
        <p:spPr>
          <a:xfrm>
            <a:off x="11515951" y="6426200"/>
            <a:ext cx="542697" cy="279400"/>
          </a:xfrm>
        </p:spPr>
        <p:txBody>
          <a:bodyPr/>
          <a:lstStyle/>
          <a:p>
            <a:fld id="{FBB24938-D6A4-49A0-9464-2E366504C428}" type="slidenum">
              <a:rPr lang="en-US" sz="2400" smtClean="0"/>
              <a:t>8</a:t>
            </a:fld>
            <a:endParaRPr lang="en-US" sz="2400" dirty="0"/>
          </a:p>
        </p:txBody>
      </p:sp>
    </p:spTree>
    <p:extLst>
      <p:ext uri="{BB962C8B-B14F-4D97-AF65-F5344CB8AC3E}">
        <p14:creationId xmlns:p14="http://schemas.microsoft.com/office/powerpoint/2010/main" val="167979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9A55-AC98-4D55-B930-136E51D5541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Conclusions / Impact</a:t>
            </a:r>
          </a:p>
        </p:txBody>
      </p:sp>
      <p:sp>
        <p:nvSpPr>
          <p:cNvPr id="3" name="Content Placeholder 2">
            <a:extLst>
              <a:ext uri="{FF2B5EF4-FFF2-40B4-BE49-F238E27FC236}">
                <a16:creationId xmlns:a16="http://schemas.microsoft.com/office/drawing/2014/main" id="{FE5156D7-A519-466A-9EAF-9CC0B6EEDCD9}"/>
              </a:ext>
            </a:extLst>
          </p:cNvPr>
          <p:cNvSpPr>
            <a:spLocks noGrp="1"/>
          </p:cNvSpPr>
          <p:nvPr>
            <p:ph idx="1"/>
          </p:nvPr>
        </p:nvSpPr>
        <p:spPr>
          <a:xfrm>
            <a:off x="1196788" y="2859865"/>
            <a:ext cx="9798424" cy="3318936"/>
          </a:xfrm>
        </p:spPr>
        <p:txBody>
          <a:bodyPr>
            <a:normAutofit/>
          </a:bodyPr>
          <a:lstStyle/>
          <a:p>
            <a:pPr>
              <a:spcAft>
                <a:spcPts val="1800"/>
              </a:spcAft>
            </a:pPr>
            <a:r>
              <a:rPr lang="en-US" sz="2000" dirty="0">
                <a:latin typeface="Arial" panose="020B0604020202020204" pitchFamily="34" charset="0"/>
                <a:cs typeface="Arial" panose="020B0604020202020204" pitchFamily="34" charset="0"/>
              </a:rPr>
              <a:t>In batch bioassays, specialist bacteria can degrade hazardous contaminants such as NTO and ATO into benign mineralized products (e.g. CO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a:t>
            </a:r>
          </a:p>
          <a:p>
            <a:pPr>
              <a:spcAft>
                <a:spcPts val="1800"/>
              </a:spcAft>
            </a:pPr>
            <a:r>
              <a:rPr lang="en-US" sz="2000" dirty="0">
                <a:latin typeface="Arial" panose="020B0604020202020204" pitchFamily="34" charset="0"/>
                <a:cs typeface="Arial" panose="020B0604020202020204" pitchFamily="34" charset="0"/>
              </a:rPr>
              <a:t>NTO was also readily degraded to ATO in soil-columns. More research needed to demonstrate the degradation of ATO in soil-columns.</a:t>
            </a:r>
          </a:p>
          <a:p>
            <a:pPr>
              <a:spcAft>
                <a:spcPts val="1800"/>
              </a:spcAft>
            </a:pPr>
            <a:r>
              <a:rPr lang="en-US" sz="2000" dirty="0">
                <a:latin typeface="Arial" panose="020B0604020202020204" pitchFamily="34" charset="0"/>
                <a:cs typeface="Arial" panose="020B0604020202020204" pitchFamily="34" charset="0"/>
              </a:rPr>
              <a:t>Demonstrating microbial mineralization of NTO in soil-columns is important since they simulate NTO bioremediation in natural contaminated soils. </a:t>
            </a:r>
          </a:p>
          <a:p>
            <a:pPr>
              <a:spcAft>
                <a:spcPts val="1800"/>
              </a:spcAft>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4FAB0E1-5D22-4E08-A57A-A950E6B60178}"/>
              </a:ext>
            </a:extLst>
          </p:cNvPr>
          <p:cNvSpPr>
            <a:spLocks noGrp="1"/>
          </p:cNvSpPr>
          <p:nvPr>
            <p:ph type="sldNum" sz="quarter" idx="12"/>
          </p:nvPr>
        </p:nvSpPr>
        <p:spPr>
          <a:xfrm>
            <a:off x="11535001" y="6483350"/>
            <a:ext cx="542697" cy="279400"/>
          </a:xfrm>
        </p:spPr>
        <p:txBody>
          <a:bodyPr/>
          <a:lstStyle/>
          <a:p>
            <a:fld id="{FBB24938-D6A4-49A0-9464-2E366504C428}" type="slidenum">
              <a:rPr lang="en-US" sz="2400" smtClean="0"/>
              <a:t>9</a:t>
            </a:fld>
            <a:endParaRPr lang="en-US" sz="2400" dirty="0"/>
          </a:p>
        </p:txBody>
      </p:sp>
      <p:pic>
        <p:nvPicPr>
          <p:cNvPr id="6" name="Picture 5">
            <a:extLst>
              <a:ext uri="{FF2B5EF4-FFF2-40B4-BE49-F238E27FC236}">
                <a16:creationId xmlns:a16="http://schemas.microsoft.com/office/drawing/2014/main" id="{9AFABCCF-D757-4B6B-B97F-0694A17B84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66133" y="717548"/>
            <a:ext cx="2422634" cy="1703918"/>
          </a:xfrm>
          <a:prstGeom prst="rect">
            <a:avLst/>
          </a:prstGeom>
        </p:spPr>
      </p:pic>
    </p:spTree>
    <p:extLst>
      <p:ext uri="{BB962C8B-B14F-4D97-AF65-F5344CB8AC3E}">
        <p14:creationId xmlns:p14="http://schemas.microsoft.com/office/powerpoint/2010/main" val="28382320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1133</TotalTime>
  <Words>1085</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vt:lpstr>
      <vt:lpstr>Garamond</vt:lpstr>
      <vt:lpstr>Wingdings</vt:lpstr>
      <vt:lpstr>Organic</vt:lpstr>
      <vt:lpstr>Bioremediation of Insensitive Munitions Compounds</vt:lpstr>
      <vt:lpstr>PowerPoint Presentation</vt:lpstr>
      <vt:lpstr>Objective</vt:lpstr>
      <vt:lpstr>PowerPoint Presentation</vt:lpstr>
      <vt:lpstr>PowerPoint Presentation</vt:lpstr>
      <vt:lpstr>Results</vt:lpstr>
      <vt:lpstr>PowerPoint Presentation</vt:lpstr>
      <vt:lpstr>Interpretation of Results</vt:lpstr>
      <vt:lpstr>Conclusions / Impact</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Bioremediation of Insensitive Munitions Compounds</dc:title>
  <dc:creator>Jonathan Romero</dc:creator>
  <cp:lastModifiedBy>Jonathan Romero</cp:lastModifiedBy>
  <cp:revision>56</cp:revision>
  <dcterms:created xsi:type="dcterms:W3CDTF">2021-03-21T04:23:29Z</dcterms:created>
  <dcterms:modified xsi:type="dcterms:W3CDTF">2021-03-31T19:18:41Z</dcterms:modified>
</cp:coreProperties>
</file>